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696" r:id="rId5"/>
    <p:sldId id="685" r:id="rId6"/>
    <p:sldId id="694" r:id="rId7"/>
    <p:sldId id="697" r:id="rId8"/>
    <p:sldId id="609" r:id="rId9"/>
    <p:sldId id="698" r:id="rId10"/>
    <p:sldId id="620" r:id="rId11"/>
    <p:sldId id="699" r:id="rId12"/>
    <p:sldId id="623" r:id="rId13"/>
    <p:sldId id="700" r:id="rId14"/>
    <p:sldId id="701" r:id="rId15"/>
    <p:sldId id="624" r:id="rId16"/>
    <p:sldId id="702" r:id="rId17"/>
    <p:sldId id="625" r:id="rId18"/>
    <p:sldId id="703" r:id="rId19"/>
    <p:sldId id="627" r:id="rId20"/>
    <p:sldId id="704" r:id="rId21"/>
    <p:sldId id="632" r:id="rId22"/>
    <p:sldId id="633" r:id="rId23"/>
    <p:sldId id="707" r:id="rId24"/>
    <p:sldId id="611" r:id="rId25"/>
    <p:sldId id="705" r:id="rId26"/>
    <p:sldId id="706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ance Benoit" initials="VB" lastIdx="1" clrIdx="0">
    <p:extLst>
      <p:ext uri="{19B8F6BF-5375-455C-9EA6-DF929625EA0E}">
        <p15:presenceInfo xmlns:p15="http://schemas.microsoft.com/office/powerpoint/2012/main" userId="S-1-5-21-2159392640-4046316183-2241525623-1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C48"/>
    <a:srgbClr val="3A5BA7"/>
    <a:srgbClr val="CC0099"/>
    <a:srgbClr val="339933"/>
    <a:srgbClr val="EF3170"/>
    <a:srgbClr val="D21051"/>
    <a:srgbClr val="C71B69"/>
    <a:srgbClr val="FF505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3850-9733-4799-A31C-A9167D4F6784}" v="6" dt="2021-11-19T08:56:37.121"/>
    <p1510:client id="{3BFD4A01-DE60-48F6-A641-1C5223F7F949}" v="14" dt="2021-11-22T08:42:45.595"/>
    <p1510:client id="{542E9DCB-8936-46EB-BEDB-B34516C2DE58}" v="6" dt="2021-11-30T10:14:11.691"/>
    <p1510:client id="{596AAD1D-2CD9-4353-9BF6-B7ECBC58AECD}" v="1" dt="2022-02-09T14:47:39.095"/>
    <p1510:client id="{D4146862-E1E4-454D-A0B0-326E1C3B1523}" v="2" dt="2021-11-25T08:46:25.430"/>
    <p1510:client id="{DEEA09B8-DA60-48BB-BE70-D41938650B36}" v="2" dt="2021-12-06T14:46:00.688"/>
    <p1510:client id="{E27AA990-5E00-463D-A348-35A2FC62D891}" v="2" dt="2022-01-06T07:50:26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4" cy="511730"/>
          </a:xfrm>
          <a:prstGeom prst="rect">
            <a:avLst/>
          </a:prstGeom>
        </p:spPr>
        <p:txBody>
          <a:bodyPr vert="horz" lIns="94830" tIns="47415" rIns="94830" bIns="474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4" cy="511730"/>
          </a:xfrm>
          <a:prstGeom prst="rect">
            <a:avLst/>
          </a:prstGeom>
        </p:spPr>
        <p:txBody>
          <a:bodyPr vert="horz" lIns="94830" tIns="47415" rIns="94830" bIns="47415" rtlCol="0"/>
          <a:lstStyle>
            <a:lvl1pPr algn="r">
              <a:defRPr sz="1200"/>
            </a:lvl1pPr>
          </a:lstStyle>
          <a:p>
            <a:fld id="{932108B1-72C8-468C-AF4E-B976E29E0B9D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0" tIns="47415" rIns="94830" bIns="474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4830" tIns="47415" rIns="94830" bIns="4741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4830" tIns="47415" rIns="94830" bIns="474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1730"/>
          </a:xfrm>
          <a:prstGeom prst="rect">
            <a:avLst/>
          </a:prstGeom>
        </p:spPr>
        <p:txBody>
          <a:bodyPr vert="horz" lIns="94830" tIns="47415" rIns="94830" bIns="47415" rtlCol="0" anchor="b"/>
          <a:lstStyle>
            <a:lvl1pPr algn="r">
              <a:defRPr sz="1200"/>
            </a:lvl1pPr>
          </a:lstStyle>
          <a:p>
            <a:fld id="{8791F573-7AB0-4C91-BCB6-B04CC119C1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9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5F5E27-6757-48ED-A51D-03FDF5618C3E}" type="datetime1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163D4E-7003-496D-9032-2C06D0BDCFCC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44B7E-A66E-4745-ABF0-7CE77B53CE5B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gradFill flip="none" rotWithShape="1">
          <a:gsLst>
            <a:gs pos="0">
              <a:srgbClr val="3A5BA7">
                <a:lumMod val="100000"/>
              </a:srgbClr>
            </a:gs>
            <a:gs pos="51659">
              <a:srgbClr val="8E9FCD"/>
            </a:gs>
            <a:gs pos="37499">
              <a:srgbClr val="778CC2"/>
            </a:gs>
            <a:gs pos="4158">
              <a:srgbClr val="4160AA"/>
            </a:gs>
            <a:gs pos="22115">
              <a:srgbClr val="5E78B7"/>
            </a:gs>
            <a:gs pos="79169">
              <a:srgbClr val="BBC3E1"/>
            </a:gs>
            <a:gs pos="65819">
              <a:srgbClr val="A5B1D7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>
            <a:lvl1pPr marL="742950" indent="-742950" algn="l">
              <a:buFont typeface="+mj-lt"/>
              <a:buAutoNum type="alphaUcPeriod"/>
              <a:defRPr b="1" i="1">
                <a:solidFill>
                  <a:srgbClr val="8DB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67544" y="2565400"/>
            <a:ext cx="8208144" cy="3167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6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>
            <a:lvl1pPr algn="l">
              <a:defRPr sz="2400" i="1" u="sng">
                <a:solidFill>
                  <a:srgbClr val="3A5BA7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829F2-39C5-4E4E-A189-943453FC6205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5801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DD33B3-5D1D-4D74-A736-1766D4D53D7A}" type="datetime1">
              <a:rPr lang="fr-FR" smtClean="0"/>
              <a:t>24/11/2022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C12FF-2B44-4412-833C-D48E993432B0}" type="datetime1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79E1A-3020-4B6B-AF8F-4B583A08C45E}" type="datetime1">
              <a:rPr lang="fr-FR" smtClean="0"/>
              <a:t>24/11/2022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FE91D-656F-4795-84D4-ED53169082DA}" type="datetime1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99592" y="238894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>
              <a:solidFill>
                <a:srgbClr val="3A5BA7"/>
              </a:solidFill>
            </a:endParaRPr>
          </a:p>
          <a:p>
            <a:pPr algn="ctr"/>
            <a:endParaRPr lang="fr-FR" sz="320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2215CA5F-02EA-4C6E-B47B-71217E54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6464369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3A5BA7"/>
                </a:solidFill>
              </a:rPr>
              <a:t>Avril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551C72-292B-4CF2-B6DC-A6724AFB0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462C46-3DEB-49BC-BCC7-8521DA4C2718}"/>
              </a:ext>
            </a:extLst>
          </p:cNvPr>
          <p:cNvSpPr/>
          <p:nvPr/>
        </p:nvSpPr>
        <p:spPr>
          <a:xfrm>
            <a:off x="5004048" y="3861048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ANNEXE REAAP 2022</a:t>
            </a:r>
          </a:p>
          <a:p>
            <a:pPr algn="ctr"/>
            <a:r>
              <a:rPr lang="fr-FR"/>
              <a:t> financement et labellisation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A7ED9-09C8-49E2-BB6A-F45144F0323A}"/>
              </a:ext>
            </a:extLst>
          </p:cNvPr>
          <p:cNvSpPr/>
          <p:nvPr/>
        </p:nvSpPr>
        <p:spPr>
          <a:xfrm>
            <a:off x="7164288" y="6237312"/>
            <a:ext cx="180020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NOVEMBRE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6DC01A-7FB1-47F2-ABFD-BD482C01CC1E}"/>
              </a:ext>
            </a:extLst>
          </p:cNvPr>
          <p:cNvSpPr txBox="1"/>
          <p:nvPr/>
        </p:nvSpPr>
        <p:spPr>
          <a:xfrm>
            <a:off x="3200400" y="320039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07716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Description </a:t>
            </a:r>
            <a:r>
              <a:rPr lang="fr-FR" b="1"/>
              <a:t>DE L’ACTION 1 </a:t>
            </a:r>
            <a:r>
              <a:rPr lang="fr-FR"/>
              <a:t>du projet PARENTALITE de votre structure </a:t>
            </a:r>
            <a:endParaRPr lang="fr-FR" u="none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5B77D-89AA-45C4-8EA6-939FB70868D4}"/>
              </a:ext>
            </a:extLst>
          </p:cNvPr>
          <p:cNvSpPr/>
          <p:nvPr/>
        </p:nvSpPr>
        <p:spPr>
          <a:xfrm>
            <a:off x="323528" y="98072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opérationnelle de l’action 1</a:t>
            </a:r>
          </a:p>
          <a:p>
            <a:endParaRPr lang="fr-FR" u="sng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480885C-17B6-4324-893D-4A9B5BDF09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1027"/>
            <a:ext cx="5760720" cy="307721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7C51C4F1-B05F-4AD0-8F3E-21361D58279F}"/>
              </a:ext>
            </a:extLst>
          </p:cNvPr>
          <p:cNvSpPr/>
          <p:nvPr/>
        </p:nvSpPr>
        <p:spPr>
          <a:xfrm>
            <a:off x="457200" y="1342884"/>
            <a:ext cx="1871936" cy="42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AEA94E93-B957-46C4-A2E3-3834F6BB9961}"/>
              </a:ext>
            </a:extLst>
          </p:cNvPr>
          <p:cNvSpPr/>
          <p:nvPr/>
        </p:nvSpPr>
        <p:spPr>
          <a:xfrm>
            <a:off x="6991024" y="1265462"/>
            <a:ext cx="1768137" cy="584775"/>
          </a:xfrm>
          <a:prstGeom prst="wedgeRoundRectCallout">
            <a:avLst>
              <a:gd name="adj1" fmla="val -141708"/>
              <a:gd name="adj2" fmla="val 50284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Préciser la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l’intitulé de l’action </a:t>
            </a:r>
            <a:endParaRPr lang="fr-FR" sz="1200">
              <a:latin typeface="Arial" pitchFamily="34" charset="0"/>
              <a:cs typeface="Arial" pitchFamily="34" charset="0"/>
            </a:endParaRP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6">
            <a:extLst>
              <a:ext uri="{FF2B5EF4-FFF2-40B4-BE49-F238E27FC236}">
                <a16:creationId xmlns:a16="http://schemas.microsoft.com/office/drawing/2014/main" id="{10CC958C-3DFF-413B-A624-C4E6BC2C5826}"/>
              </a:ext>
            </a:extLst>
          </p:cNvPr>
          <p:cNvSpPr/>
          <p:nvPr/>
        </p:nvSpPr>
        <p:spPr>
          <a:xfrm>
            <a:off x="6300192" y="2049905"/>
            <a:ext cx="2016224" cy="685845"/>
          </a:xfrm>
          <a:prstGeom prst="wedgeRoundRectCallout">
            <a:avLst>
              <a:gd name="adj1" fmla="val -73430"/>
              <a:gd name="adj2" fmla="val 11176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Sélectionnez la thématique de l’action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FD1AC1D-68B0-4FAB-B6E5-94FEAA13C3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50878"/>
            <a:ext cx="2116824" cy="1094145"/>
          </a:xfrm>
          <a:prstGeom prst="rect">
            <a:avLst/>
          </a:prstGeom>
        </p:spPr>
      </p:pic>
      <p:sp>
        <p:nvSpPr>
          <p:cNvPr id="19" name="Rectangle à coins arrondis 16">
            <a:extLst>
              <a:ext uri="{FF2B5EF4-FFF2-40B4-BE49-F238E27FC236}">
                <a16:creationId xmlns:a16="http://schemas.microsoft.com/office/drawing/2014/main" id="{67BC0176-6F4F-4F17-AE68-9A5CDF956A99}"/>
              </a:ext>
            </a:extLst>
          </p:cNvPr>
          <p:cNvSpPr/>
          <p:nvPr/>
        </p:nvSpPr>
        <p:spPr>
          <a:xfrm>
            <a:off x="5965792" y="3813590"/>
            <a:ext cx="2016224" cy="685845"/>
          </a:xfrm>
          <a:prstGeom prst="wedgeRoundRectCallout">
            <a:avLst>
              <a:gd name="adj1" fmla="val -59340"/>
              <a:gd name="adj2" fmla="val -190753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Sélectionnez la thématique de l’action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F185C4C-C596-4F9C-A885-C5D5EFD852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76830"/>
            <a:ext cx="2699752" cy="1107182"/>
          </a:xfrm>
          <a:prstGeom prst="rect">
            <a:avLst/>
          </a:prstGeom>
        </p:spPr>
      </p:pic>
      <p:sp>
        <p:nvSpPr>
          <p:cNvPr id="24" name="Rectangle à coins arrondis 16">
            <a:extLst>
              <a:ext uri="{FF2B5EF4-FFF2-40B4-BE49-F238E27FC236}">
                <a16:creationId xmlns:a16="http://schemas.microsoft.com/office/drawing/2014/main" id="{EB2AB81C-4751-4274-8D93-60F992EC89C9}"/>
              </a:ext>
            </a:extLst>
          </p:cNvPr>
          <p:cNvSpPr/>
          <p:nvPr/>
        </p:nvSpPr>
        <p:spPr>
          <a:xfrm>
            <a:off x="4283968" y="4839247"/>
            <a:ext cx="2016224" cy="685845"/>
          </a:xfrm>
          <a:prstGeom prst="wedgeRoundRectCallout">
            <a:avLst>
              <a:gd name="adj1" fmla="val 22998"/>
              <a:gd name="adj2" fmla="val -23605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Sélectionnez les parents  concernées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4F3B12C-35DD-41E4-B95A-82F9AD1612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56" y="5310482"/>
            <a:ext cx="1871936" cy="991239"/>
          </a:xfrm>
          <a:prstGeom prst="rect">
            <a:avLst/>
          </a:prstGeom>
        </p:spPr>
      </p:pic>
      <p:sp>
        <p:nvSpPr>
          <p:cNvPr id="26" name="Rectangle à coins arrondis 16">
            <a:extLst>
              <a:ext uri="{FF2B5EF4-FFF2-40B4-BE49-F238E27FC236}">
                <a16:creationId xmlns:a16="http://schemas.microsoft.com/office/drawing/2014/main" id="{CB7BEBE0-499C-4CC0-9EAC-4D3D31B89DEC}"/>
              </a:ext>
            </a:extLst>
          </p:cNvPr>
          <p:cNvSpPr/>
          <p:nvPr/>
        </p:nvSpPr>
        <p:spPr>
          <a:xfrm>
            <a:off x="144056" y="4581816"/>
            <a:ext cx="2016224" cy="1107182"/>
          </a:xfrm>
          <a:prstGeom prst="wedgeRoundRectCallout">
            <a:avLst>
              <a:gd name="adj1" fmla="val 206168"/>
              <a:gd name="adj2" fmla="val -118955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Sélectionnez l'âge des enfants concernés par l’action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3D94604-2EB4-4191-8E09-73635F0C3DB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6" y="5310482"/>
            <a:ext cx="1476984" cy="811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158E74-F39F-4B57-BD5E-E1C0A032FA04}"/>
              </a:ext>
            </a:extLst>
          </p:cNvPr>
          <p:cNvSpPr/>
          <p:nvPr/>
        </p:nvSpPr>
        <p:spPr>
          <a:xfrm>
            <a:off x="476918" y="6139436"/>
            <a:ext cx="3168352" cy="55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>
                <a:solidFill>
                  <a:srgbClr val="FF0000"/>
                </a:solidFill>
              </a:rPr>
              <a:t>SI plusieurs tranches d’âge sont concernées vous sélectionnez « Enfants 0 à 18 ans</a:t>
            </a:r>
          </a:p>
        </p:txBody>
      </p:sp>
      <p:pic>
        <p:nvPicPr>
          <p:cNvPr id="29" name="Picture 4" descr="CINQ POINTS DE VIGILANCE">
            <a:extLst>
              <a:ext uri="{FF2B5EF4-FFF2-40B4-BE49-F238E27FC236}">
                <a16:creationId xmlns:a16="http://schemas.microsoft.com/office/drawing/2014/main" id="{26D8AF47-0A58-4C3D-9C3D-F554900C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" y="6033527"/>
            <a:ext cx="556456" cy="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2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Description </a:t>
            </a:r>
            <a:r>
              <a:rPr lang="fr-FR" b="1"/>
              <a:t>DE L’ACTION 1 </a:t>
            </a:r>
            <a:r>
              <a:rPr lang="fr-FR"/>
              <a:t>du projet PARENTALITE de votre structure </a:t>
            </a:r>
            <a:endParaRPr lang="fr-FR" u="none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5B77D-89AA-45C4-8EA6-939FB70868D4}"/>
              </a:ext>
            </a:extLst>
          </p:cNvPr>
          <p:cNvSpPr/>
          <p:nvPr/>
        </p:nvSpPr>
        <p:spPr>
          <a:xfrm>
            <a:off x="323528" y="98072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opérationnelle de l’action 1 : </a:t>
            </a:r>
          </a:p>
          <a:p>
            <a:r>
              <a:rPr lang="fr-FR" sz="1400" b="1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PARTENAIRES </a:t>
            </a:r>
          </a:p>
          <a:p>
            <a:r>
              <a:rPr lang="fr-FR" sz="1400" b="1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ACCESSIBILITE DES PARENTS A L’ACTION </a:t>
            </a:r>
          </a:p>
          <a:p>
            <a:endParaRPr lang="fr-FR" u="sng"/>
          </a:p>
        </p:txBody>
      </p:sp>
      <p:pic>
        <p:nvPicPr>
          <p:cNvPr id="29" name="Picture 4" descr="CINQ POINTS DE VIGILANCE">
            <a:extLst>
              <a:ext uri="{FF2B5EF4-FFF2-40B4-BE49-F238E27FC236}">
                <a16:creationId xmlns:a16="http://schemas.microsoft.com/office/drawing/2014/main" id="{26D8AF47-0A58-4C3D-9C3D-F554900C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" y="6033527"/>
            <a:ext cx="556456" cy="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102971C-173B-426B-BD53-D1899E49A2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66" y="3079102"/>
            <a:ext cx="2331340" cy="73456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639EE52-73A1-4D78-845F-93B025F5DA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76" y="5940518"/>
            <a:ext cx="1475988" cy="5564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5266FEF-2FA4-4D56-AF17-A59765249B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4" y="1940913"/>
            <a:ext cx="6374132" cy="3273401"/>
          </a:xfrm>
          <a:prstGeom prst="rect">
            <a:avLst/>
          </a:prstGeom>
        </p:spPr>
      </p:pic>
      <p:sp>
        <p:nvSpPr>
          <p:cNvPr id="34" name="Rectangle à coins arrondis 8">
            <a:extLst>
              <a:ext uri="{FF2B5EF4-FFF2-40B4-BE49-F238E27FC236}">
                <a16:creationId xmlns:a16="http://schemas.microsoft.com/office/drawing/2014/main" id="{AE095013-BA0F-442A-9AD7-912AD9B5CC6B}"/>
              </a:ext>
            </a:extLst>
          </p:cNvPr>
          <p:cNvSpPr/>
          <p:nvPr/>
        </p:nvSpPr>
        <p:spPr>
          <a:xfrm>
            <a:off x="6452592" y="1000888"/>
            <a:ext cx="2592288" cy="1440160"/>
          </a:xfrm>
          <a:prstGeom prst="wedgeRoundRectCallout">
            <a:avLst>
              <a:gd name="adj1" fmla="val -167097"/>
              <a:gd name="adj2" fmla="val 23038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Préciser si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des partenaires sont associés à l’action Indiquez le nom du partenaire et la nature du partenariat </a:t>
            </a:r>
          </a:p>
          <a:p>
            <a:r>
              <a:rPr 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La saisie du nombre de partenaires est limitée au nombre de 4</a:t>
            </a:r>
          </a:p>
        </p:txBody>
      </p:sp>
      <p:pic>
        <p:nvPicPr>
          <p:cNvPr id="35" name="Picture 4" descr="CINQ POINTS DE VIGILANCE">
            <a:extLst>
              <a:ext uri="{FF2B5EF4-FFF2-40B4-BE49-F238E27FC236}">
                <a16:creationId xmlns:a16="http://schemas.microsoft.com/office/drawing/2014/main" id="{DCC5A3BC-C63B-47C3-B2CF-C43B39BB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95" y="1827277"/>
            <a:ext cx="556456" cy="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à coins arrondis 16">
            <a:extLst>
              <a:ext uri="{FF2B5EF4-FFF2-40B4-BE49-F238E27FC236}">
                <a16:creationId xmlns:a16="http://schemas.microsoft.com/office/drawing/2014/main" id="{FC2A2F2C-914D-4DF6-8506-4B64D64C4417}"/>
              </a:ext>
            </a:extLst>
          </p:cNvPr>
          <p:cNvSpPr/>
          <p:nvPr/>
        </p:nvSpPr>
        <p:spPr>
          <a:xfrm>
            <a:off x="5652120" y="2553547"/>
            <a:ext cx="2392670" cy="556456"/>
          </a:xfrm>
          <a:prstGeom prst="wedgeRoundRectCallout">
            <a:avLst>
              <a:gd name="adj1" fmla="val -24273"/>
              <a:gd name="adj2" fmla="val 135823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Sélectionnez les modalités de participation des parents  à l’action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à coins arrondis 16">
            <a:extLst>
              <a:ext uri="{FF2B5EF4-FFF2-40B4-BE49-F238E27FC236}">
                <a16:creationId xmlns:a16="http://schemas.microsoft.com/office/drawing/2014/main" id="{69C11616-58D1-4FA0-A754-CF2593B1790C}"/>
              </a:ext>
            </a:extLst>
          </p:cNvPr>
          <p:cNvSpPr/>
          <p:nvPr/>
        </p:nvSpPr>
        <p:spPr>
          <a:xfrm>
            <a:off x="6746398" y="5531902"/>
            <a:ext cx="2331340" cy="965071"/>
          </a:xfrm>
          <a:prstGeom prst="wedgeRoundRectCallout">
            <a:avLst>
              <a:gd name="adj1" fmla="val -80457"/>
              <a:gd name="adj2" fmla="val -185709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une participation financière des parents est prévue précisez le type et le montant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à coins arrondis 16">
            <a:extLst>
              <a:ext uri="{FF2B5EF4-FFF2-40B4-BE49-F238E27FC236}">
                <a16:creationId xmlns:a16="http://schemas.microsoft.com/office/drawing/2014/main" id="{03E913F6-A051-45D0-9044-F8EC5EB7F06B}"/>
              </a:ext>
            </a:extLst>
          </p:cNvPr>
          <p:cNvSpPr/>
          <p:nvPr/>
        </p:nvSpPr>
        <p:spPr>
          <a:xfrm>
            <a:off x="291402" y="5261824"/>
            <a:ext cx="2016224" cy="685845"/>
          </a:xfrm>
          <a:prstGeom prst="wedgeRoundRectCallout">
            <a:avLst>
              <a:gd name="adj1" fmla="val 236990"/>
              <a:gd name="adj2" fmla="val -106615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Sélectionnez dans le menu déroulant 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9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Localisation de l’action (</a:t>
            </a:r>
            <a:r>
              <a:rPr lang="fr-FR" b="1"/>
              <a:t>si l’action est communale</a:t>
            </a:r>
            <a:r>
              <a:rPr lang="fr-FR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06EA314-8211-4643-ABA7-4F3CC34616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470358" cy="4663033"/>
          </a:xfrm>
          <a:prstGeom prst="rect">
            <a:avLst/>
          </a:prstGeom>
        </p:spPr>
      </p:pic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2B84C2AD-6D7E-49AA-A21F-04FA8EF5E43F}"/>
              </a:ext>
            </a:extLst>
          </p:cNvPr>
          <p:cNvSpPr/>
          <p:nvPr/>
        </p:nvSpPr>
        <p:spPr>
          <a:xfrm>
            <a:off x="5940152" y="909818"/>
            <a:ext cx="2422119" cy="673048"/>
          </a:xfrm>
          <a:prstGeom prst="wedgeRoundRectCallout">
            <a:avLst>
              <a:gd name="adj1" fmla="val -32638"/>
              <a:gd name="adj2" fmla="val 180974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Sélectionnez dans le menu déroulant le type de locaux dans lequel l’action se déroule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E8F5EB2-91E2-412C-A8F0-0248AAADA6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76" y="1615909"/>
            <a:ext cx="1924804" cy="2408060"/>
          </a:xfrm>
          <a:prstGeom prst="rect">
            <a:avLst/>
          </a:prstGeom>
        </p:spPr>
      </p:pic>
      <p:sp>
        <p:nvSpPr>
          <p:cNvPr id="17" name="Rectangle à coins arrondis 6">
            <a:extLst>
              <a:ext uri="{FF2B5EF4-FFF2-40B4-BE49-F238E27FC236}">
                <a16:creationId xmlns:a16="http://schemas.microsoft.com/office/drawing/2014/main" id="{F661F828-3807-43E5-87EF-CD3A83F9F9A3}"/>
              </a:ext>
            </a:extLst>
          </p:cNvPr>
          <p:cNvSpPr/>
          <p:nvPr/>
        </p:nvSpPr>
        <p:spPr>
          <a:xfrm>
            <a:off x="4788024" y="4121696"/>
            <a:ext cx="3958955" cy="2589294"/>
          </a:xfrm>
          <a:prstGeom prst="wedgeRoundRectCallout">
            <a:avLst>
              <a:gd name="adj1" fmla="val -69897"/>
              <a:gd name="adj2" fmla="val -5640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/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Renseigner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l’adresse du lieu où l’action se déroulera </a:t>
            </a:r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(si plusieurs lieux sont possible alors indiqué le lieu principal où l’action se déroule)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Cette adresse sera géolocalisée dans le site monenfant.fr.</a:t>
            </a: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est important d’être </a:t>
            </a:r>
            <a:r>
              <a:rPr lang="fr-FR" sz="1200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vigilant et précis </a:t>
            </a:r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 la complétude de chaque ligne (n° voie, etc.)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0618398-896A-4F72-A6F6-ACA3ADDA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169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2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fr-FR"/>
              <a:t>Localisation de l’action (</a:t>
            </a:r>
            <a:r>
              <a:rPr lang="fr-FR" b="1"/>
              <a:t>si l’action départementale ou intercommunale</a:t>
            </a:r>
            <a:r>
              <a:rPr lang="fr-FR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0618398-896A-4F72-A6F6-ACA3ADDA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169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DAFAF3-08E7-4A48-924D-F0B2C0B03B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4" y="1279134"/>
            <a:ext cx="6447362" cy="4886169"/>
          </a:xfrm>
          <a:prstGeom prst="rect">
            <a:avLst/>
          </a:prstGeom>
        </p:spPr>
      </p:pic>
      <p:sp>
        <p:nvSpPr>
          <p:cNvPr id="10" name="Rectangle à coins arrondis 6">
            <a:extLst>
              <a:ext uri="{FF2B5EF4-FFF2-40B4-BE49-F238E27FC236}">
                <a16:creationId xmlns:a16="http://schemas.microsoft.com/office/drawing/2014/main" id="{77025F8A-1D10-4894-8D5B-20E7CA68C106}"/>
              </a:ext>
            </a:extLst>
          </p:cNvPr>
          <p:cNvSpPr/>
          <p:nvPr/>
        </p:nvSpPr>
        <p:spPr>
          <a:xfrm>
            <a:off x="5144834" y="3201592"/>
            <a:ext cx="3958955" cy="2589294"/>
          </a:xfrm>
          <a:prstGeom prst="wedgeRoundRectCallout">
            <a:avLst>
              <a:gd name="adj1" fmla="val -69897"/>
              <a:gd name="adj2" fmla="val -5640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/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Renseigner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le nom et le code postal de la commune.  </a:t>
            </a:r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(vous êtes limités à 5 communes maximum : indiquez les communes principales concernées)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Ces communes seront géolocalisées dans le site mon-enfant.fr.</a:t>
            </a: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coordonnées du référent de l’action sont également renseignées dans mon-enfant.fr. Les familles pourront ainsi vous contacter pour plus d’informations  </a:t>
            </a: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B0FC3C8E-7BFE-4C6F-8B16-56130A12A079}"/>
              </a:ext>
            </a:extLst>
          </p:cNvPr>
          <p:cNvSpPr/>
          <p:nvPr/>
        </p:nvSpPr>
        <p:spPr>
          <a:xfrm>
            <a:off x="6156176" y="942610"/>
            <a:ext cx="2613010" cy="398158"/>
          </a:xfrm>
          <a:prstGeom prst="wedgeRoundRectCallout">
            <a:avLst>
              <a:gd name="adj1" fmla="val -35410"/>
              <a:gd name="adj2" fmla="val 169915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Sélectionnez dans le menu déroulant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C0EBD2-9CDD-47CE-B81C-76BA7B2AD3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12" y="1287304"/>
            <a:ext cx="1669534" cy="62706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D2ED87D-E711-473F-8E03-70DA6B34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87" y="3201592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1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Modalités de mises en œuvre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F6964A-DFB6-4A0E-9DBF-AA4C79CE3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6616"/>
            <a:ext cx="6408712" cy="4999733"/>
          </a:xfrm>
          <a:prstGeom prst="rect">
            <a:avLst/>
          </a:prstGeom>
        </p:spPr>
      </p:pic>
      <p:sp>
        <p:nvSpPr>
          <p:cNvPr id="13" name="Rectangle à coins arrondis 5">
            <a:extLst>
              <a:ext uri="{FF2B5EF4-FFF2-40B4-BE49-F238E27FC236}">
                <a16:creationId xmlns:a16="http://schemas.microsoft.com/office/drawing/2014/main" id="{15F49CBC-0F13-4EEC-86EB-153CF5DD6470}"/>
              </a:ext>
            </a:extLst>
          </p:cNvPr>
          <p:cNvSpPr/>
          <p:nvPr/>
        </p:nvSpPr>
        <p:spPr>
          <a:xfrm>
            <a:off x="5199351" y="557065"/>
            <a:ext cx="3672408" cy="576064"/>
          </a:xfrm>
          <a:prstGeom prst="wedgeRoundRectCallout">
            <a:avLst>
              <a:gd name="adj1" fmla="val -96704"/>
              <a:gd name="adj2" fmla="val 185572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Cliquer sur les calendriers pour afficher et renseigner les dates de début et de fin du projet.</a:t>
            </a:r>
          </a:p>
        </p:txBody>
      </p:sp>
      <p:sp>
        <p:nvSpPr>
          <p:cNvPr id="14" name="Rectangle à coins arrondis 10">
            <a:extLst>
              <a:ext uri="{FF2B5EF4-FFF2-40B4-BE49-F238E27FC236}">
                <a16:creationId xmlns:a16="http://schemas.microsoft.com/office/drawing/2014/main" id="{342524BF-309C-4CDA-84C2-C4C1EC2B1258}"/>
              </a:ext>
            </a:extLst>
          </p:cNvPr>
          <p:cNvSpPr/>
          <p:nvPr/>
        </p:nvSpPr>
        <p:spPr>
          <a:xfrm>
            <a:off x="5292080" y="1703406"/>
            <a:ext cx="3672408" cy="808476"/>
          </a:xfrm>
          <a:prstGeom prst="wedgeRoundRectCallout">
            <a:avLst>
              <a:gd name="adj1" fmla="val -100998"/>
              <a:gd name="adj2" fmla="val 47086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Concernant le nombre de séances :</a:t>
            </a: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Indiquer le nombre total de séances envisagées dans l’année .</a:t>
            </a:r>
          </a:p>
        </p:txBody>
      </p:sp>
      <p:sp>
        <p:nvSpPr>
          <p:cNvPr id="15" name="Rectangle à coins arrondis 7">
            <a:extLst>
              <a:ext uri="{FF2B5EF4-FFF2-40B4-BE49-F238E27FC236}">
                <a16:creationId xmlns:a16="http://schemas.microsoft.com/office/drawing/2014/main" id="{8EA0DCA5-07FE-49D1-A959-BB7594664E9B}"/>
              </a:ext>
            </a:extLst>
          </p:cNvPr>
          <p:cNvSpPr/>
          <p:nvPr/>
        </p:nvSpPr>
        <p:spPr>
          <a:xfrm>
            <a:off x="5940152" y="3111871"/>
            <a:ext cx="2844824" cy="792088"/>
          </a:xfrm>
          <a:prstGeom prst="wedgeRoundRectCallout">
            <a:avLst>
              <a:gd name="adj1" fmla="val -34897"/>
              <a:gd name="adj2" fmla="val -79103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Sélectionnez dans le menu déroulant la périodicité de votre action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635CA01-46E4-4058-A893-88C66005BD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38" y="3718197"/>
            <a:ext cx="1758921" cy="931604"/>
          </a:xfrm>
          <a:prstGeom prst="rect">
            <a:avLst/>
          </a:prstGeom>
        </p:spPr>
      </p:pic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F135D441-A343-4FB4-8339-90AA2B6E2A81}"/>
              </a:ext>
            </a:extLst>
          </p:cNvPr>
          <p:cNvSpPr/>
          <p:nvPr/>
        </p:nvSpPr>
        <p:spPr>
          <a:xfrm>
            <a:off x="5254600" y="4649801"/>
            <a:ext cx="3672408" cy="1032715"/>
          </a:xfrm>
          <a:prstGeom prst="wedgeRoundRectCallout">
            <a:avLst>
              <a:gd name="adj1" fmla="val -64262"/>
              <a:gd name="adj2" fmla="val 2374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Préciser LES MODALITES  : 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Arial" pitchFamily="34" charset="0"/>
                <a:cs typeface="Arial" pitchFamily="34" charset="0"/>
              </a:rPr>
              <a:t>Communication envisagé pour faire connaître l’action 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Arial" pitchFamily="34" charset="0"/>
                <a:cs typeface="Arial" pitchFamily="34" charset="0"/>
              </a:rPr>
              <a:t>D’évaluation de l’action </a:t>
            </a:r>
          </a:p>
        </p:txBody>
      </p:sp>
    </p:spTree>
    <p:extLst>
      <p:ext uri="{BB962C8B-B14F-4D97-AF65-F5344CB8AC3E}">
        <p14:creationId xmlns:p14="http://schemas.microsoft.com/office/powerpoint/2010/main" val="195488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5880" cy="706090"/>
          </a:xfrm>
        </p:spPr>
        <p:txBody>
          <a:bodyPr>
            <a:normAutofit fontScale="90000"/>
          </a:bodyPr>
          <a:lstStyle/>
          <a:p>
            <a:r>
              <a:rPr lang="fr-FR"/>
              <a:t>Description </a:t>
            </a:r>
            <a:r>
              <a:rPr lang="fr-FR" b="1"/>
              <a:t>DE L’ACTION </a:t>
            </a:r>
            <a:r>
              <a:rPr lang="fr-FR" b="1">
                <a:solidFill>
                  <a:srgbClr val="FF0000"/>
                </a:solidFill>
              </a:rPr>
              <a:t>2-3-4-5</a:t>
            </a:r>
            <a:r>
              <a:rPr lang="fr-FR" b="1"/>
              <a:t> </a:t>
            </a:r>
            <a:r>
              <a:rPr lang="fr-FR"/>
              <a:t>du projet PARENTALITE de votre structure </a:t>
            </a:r>
            <a:endParaRPr lang="fr-FR" u="none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5B77D-89AA-45C4-8EA6-939FB70868D4}"/>
              </a:ext>
            </a:extLst>
          </p:cNvPr>
          <p:cNvSpPr/>
          <p:nvPr/>
        </p:nvSpPr>
        <p:spPr>
          <a:xfrm>
            <a:off x="194802" y="997146"/>
            <a:ext cx="8491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1400" b="1" u="sng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devez décrire autant d’actions que vous aurez déclaré pour votre projet PARENTALITE</a:t>
            </a:r>
          </a:p>
          <a:p>
            <a:endParaRPr lang="fr-FR" sz="1400" b="1" u="sng">
              <a:solidFill>
                <a:srgbClr val="8DBC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1400" b="1" u="sng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opérationnelle de chaque </a:t>
            </a:r>
            <a:r>
              <a:rPr lang="fr-FR" sz="1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2-3-4-5</a:t>
            </a:r>
          </a:p>
          <a:p>
            <a:endParaRPr lang="fr-FR" u="sng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9B4F97C-93F3-4D3A-B0F2-D6FE24A4D4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9" y="1898636"/>
            <a:ext cx="7626874" cy="445591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4FED488C-F4D6-4996-8F38-5D5E22CBEA2D}"/>
              </a:ext>
            </a:extLst>
          </p:cNvPr>
          <p:cNvSpPr/>
          <p:nvPr/>
        </p:nvSpPr>
        <p:spPr>
          <a:xfrm>
            <a:off x="194802" y="2780928"/>
            <a:ext cx="1871936" cy="429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2" name="Picture 4" descr="CINQ POINTS DE VIGILANCE">
            <a:extLst>
              <a:ext uri="{FF2B5EF4-FFF2-40B4-BE49-F238E27FC236}">
                <a16:creationId xmlns:a16="http://schemas.microsoft.com/office/drawing/2014/main" id="{7BECE86E-0464-44A5-B1CC-18BF4A42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0" y="808409"/>
            <a:ext cx="556456" cy="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B24CA8FC-3414-4164-814E-62642E1F2F30}"/>
              </a:ext>
            </a:extLst>
          </p:cNvPr>
          <p:cNvSpPr/>
          <p:nvPr/>
        </p:nvSpPr>
        <p:spPr>
          <a:xfrm>
            <a:off x="5254600" y="3284985"/>
            <a:ext cx="3672408" cy="1368151"/>
          </a:xfrm>
          <a:prstGeom prst="wedgeRoundRectCallout">
            <a:avLst>
              <a:gd name="adj1" fmla="val -61361"/>
              <a:gd name="adj2" fmla="val 20778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Vous complétez toutes les informations pour autant d’actions que vous aurez déclarés pour votre projet global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D298D49-7AA7-4796-B541-7410F69804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98" y="4376024"/>
            <a:ext cx="36724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Qui sont les animateurs de ou des actions REEAP 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528" y="119675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Ce tableau vous permet de renseigner le nom des animateurs de ou des actions REAAP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DE9465-110B-468A-9A35-812888F7C6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4" y="1592910"/>
            <a:ext cx="6369734" cy="1620066"/>
          </a:xfrm>
          <a:prstGeom prst="rect">
            <a:avLst/>
          </a:prstGeom>
        </p:spPr>
      </p:pic>
      <p:sp>
        <p:nvSpPr>
          <p:cNvPr id="12" name="Rectangle à coins arrondis 5">
            <a:extLst>
              <a:ext uri="{FF2B5EF4-FFF2-40B4-BE49-F238E27FC236}">
                <a16:creationId xmlns:a16="http://schemas.microsoft.com/office/drawing/2014/main" id="{2EB30B37-7BA1-401C-815B-0A8C80D76F1C}"/>
              </a:ext>
            </a:extLst>
          </p:cNvPr>
          <p:cNvSpPr/>
          <p:nvPr/>
        </p:nvSpPr>
        <p:spPr>
          <a:xfrm>
            <a:off x="7020272" y="1531813"/>
            <a:ext cx="2016224" cy="2160241"/>
          </a:xfrm>
          <a:prstGeom prst="wedgeRoundRectCallout">
            <a:avLst>
              <a:gd name="adj1" fmla="val -78635"/>
              <a:gd name="adj2" fmla="val -634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Cliquer sur « Ajouter » pour intégrer un animateur et remplir le formulaire.</a:t>
            </a:r>
          </a:p>
          <a:p>
            <a:endParaRPr lang="fr-FR" sz="1200">
              <a:latin typeface="Arial" pitchFamily="34" charset="0"/>
              <a:cs typeface="Arial" pitchFamily="34" charset="0"/>
            </a:endParaRPr>
          </a:p>
          <a:p>
            <a:r>
              <a:rPr lang="fr-FR" sz="1200" b="1">
                <a:latin typeface="Arial" pitchFamily="34" charset="0"/>
                <a:cs typeface="Arial" pitchFamily="34" charset="0"/>
              </a:rPr>
              <a:t>Renouveler l’ajout autant que de fois qu’il y a d’animateurs pour les différentes actions du projet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10E604D-0A8F-4788-954B-C3880B5551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9561"/>
            <a:ext cx="3923456" cy="3133801"/>
          </a:xfrm>
          <a:prstGeom prst="rect">
            <a:avLst/>
          </a:prstGeom>
        </p:spPr>
      </p:pic>
      <p:sp>
        <p:nvSpPr>
          <p:cNvPr id="17" name="Rectangle à coins arrondis 7">
            <a:extLst>
              <a:ext uri="{FF2B5EF4-FFF2-40B4-BE49-F238E27FC236}">
                <a16:creationId xmlns:a16="http://schemas.microsoft.com/office/drawing/2014/main" id="{87B9AF04-7B1A-4FCA-B211-C8A2A64412C3}"/>
              </a:ext>
            </a:extLst>
          </p:cNvPr>
          <p:cNvSpPr/>
          <p:nvPr/>
        </p:nvSpPr>
        <p:spPr>
          <a:xfrm>
            <a:off x="4842520" y="3813827"/>
            <a:ext cx="3923456" cy="2517974"/>
          </a:xfrm>
          <a:prstGeom prst="wedgeRoundRectCallout">
            <a:avLst>
              <a:gd name="adj1" fmla="val -64320"/>
              <a:gd name="adj2" fmla="val -7109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Compléter le formulaire pour chaque prestataire de ou des actions du projet.</a:t>
            </a:r>
          </a:p>
          <a:p>
            <a:endParaRPr lang="fr-FR" sz="1200"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latin typeface="Arial" pitchFamily="34" charset="0"/>
                <a:cs typeface="Arial" pitchFamily="34" charset="0"/>
              </a:rPr>
              <a:t>Concernant le NUMERO DE L’ACTION sélection le numéro de l’action : </a:t>
            </a:r>
          </a:p>
          <a:p>
            <a:r>
              <a:rPr lang="fr-FR" sz="1200" i="1"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fr-FR" sz="1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Renseignez toutes informations concernant le ou les prestataires</a:t>
            </a:r>
          </a:p>
          <a:p>
            <a:r>
              <a:rPr lang="fr-FR" sz="1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Cliquer pour terminer votre saisie</a:t>
            </a:r>
            <a:r>
              <a:rPr lang="fr-FR" sz="1200">
                <a:latin typeface="Arial" pitchFamily="34" charset="0"/>
                <a:cs typeface="Arial" pitchFamily="34" charset="0"/>
              </a:rPr>
              <a:t>. </a:t>
            </a:r>
            <a:r>
              <a:rPr 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 enregistrer 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2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Qui sont les prestataires de ou des actions REEAP 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528" y="119675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Ce tableau vous permet de renseigner le nom des animateurs de ou des actions REAAP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B6081FD-678F-4A81-944B-99D4064AF7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" y="3301357"/>
            <a:ext cx="3754760" cy="3370386"/>
          </a:xfrm>
          <a:prstGeom prst="rect">
            <a:avLst/>
          </a:prstGeom>
        </p:spPr>
      </p:pic>
      <p:sp>
        <p:nvSpPr>
          <p:cNvPr id="14" name="Rectangle à coins arrondis 7">
            <a:extLst>
              <a:ext uri="{FF2B5EF4-FFF2-40B4-BE49-F238E27FC236}">
                <a16:creationId xmlns:a16="http://schemas.microsoft.com/office/drawing/2014/main" id="{08612164-B937-4073-A781-BEB078FD441E}"/>
              </a:ext>
            </a:extLst>
          </p:cNvPr>
          <p:cNvSpPr/>
          <p:nvPr/>
        </p:nvSpPr>
        <p:spPr>
          <a:xfrm>
            <a:off x="4680992" y="3719338"/>
            <a:ext cx="3923456" cy="2517974"/>
          </a:xfrm>
          <a:prstGeom prst="wedgeRoundRectCallout">
            <a:avLst>
              <a:gd name="adj1" fmla="val -64320"/>
              <a:gd name="adj2" fmla="val -7109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Compléter le formulaire pour chaque animateur du projet.</a:t>
            </a:r>
          </a:p>
          <a:p>
            <a:endParaRPr lang="fr-FR" sz="1200"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latin typeface="Arial" pitchFamily="34" charset="0"/>
                <a:cs typeface="Arial" pitchFamily="34" charset="0"/>
              </a:rPr>
              <a:t>Concernant le NUMERO DE L’ACTION sélection le numéro de l’action : </a:t>
            </a:r>
          </a:p>
          <a:p>
            <a:r>
              <a:rPr lang="fr-FR" sz="1200" i="1">
                <a:latin typeface="Arial" pitchFamily="34" charset="0"/>
                <a:cs typeface="Arial" pitchFamily="34" charset="0"/>
              </a:rPr>
              <a:t>             </a:t>
            </a:r>
          </a:p>
          <a:p>
            <a:r>
              <a:rPr lang="fr-FR" sz="1200" i="1">
                <a:latin typeface="Arial" pitchFamily="34" charset="0"/>
                <a:cs typeface="Arial" pitchFamily="34" charset="0"/>
              </a:rPr>
              <a:t>       </a:t>
            </a:r>
            <a:r>
              <a:rPr lang="fr-FR" sz="1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 l’intervenant est un parent vous pouvez mentionner « AUTRE » pour sa qualification</a:t>
            </a:r>
          </a:p>
          <a:p>
            <a:endParaRPr lang="fr-FR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Cliquer pour terminer votre saisie</a:t>
            </a:r>
            <a:r>
              <a:rPr lang="fr-FR" sz="1200">
                <a:latin typeface="Arial" pitchFamily="34" charset="0"/>
                <a:cs typeface="Arial" pitchFamily="34" charset="0"/>
              </a:rPr>
              <a:t>. </a:t>
            </a:r>
            <a:r>
              <a:rPr 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 enregistrer </a:t>
            </a:r>
            <a:endParaRPr lang="fr-FR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882E086-A066-44BA-A968-0A16A758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2" y="4977058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3B1437-6687-4F60-8F80-61DD95F4D5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0" y="1720553"/>
            <a:ext cx="6233122" cy="1461766"/>
          </a:xfrm>
          <a:prstGeom prst="rect">
            <a:avLst/>
          </a:prstGeom>
        </p:spPr>
      </p:pic>
      <p:sp>
        <p:nvSpPr>
          <p:cNvPr id="16" name="Rectangle à coins arrondis 5">
            <a:extLst>
              <a:ext uri="{FF2B5EF4-FFF2-40B4-BE49-F238E27FC236}">
                <a16:creationId xmlns:a16="http://schemas.microsoft.com/office/drawing/2014/main" id="{4F62BAFA-B013-4DDD-BE80-BEFC009B3776}"/>
              </a:ext>
            </a:extLst>
          </p:cNvPr>
          <p:cNvSpPr/>
          <p:nvPr/>
        </p:nvSpPr>
        <p:spPr>
          <a:xfrm>
            <a:off x="7020272" y="1385078"/>
            <a:ext cx="2016224" cy="2160241"/>
          </a:xfrm>
          <a:prstGeom prst="wedgeRoundRectCallout">
            <a:avLst>
              <a:gd name="adj1" fmla="val -78635"/>
              <a:gd name="adj2" fmla="val -634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Cliquer sur « Ajouter » pour intégrer un prestataire et remplir le formulaire.</a:t>
            </a:r>
          </a:p>
          <a:p>
            <a:endParaRPr lang="fr-FR" sz="1200">
              <a:latin typeface="Arial" pitchFamily="34" charset="0"/>
              <a:cs typeface="Arial" pitchFamily="34" charset="0"/>
            </a:endParaRPr>
          </a:p>
          <a:p>
            <a:r>
              <a:rPr lang="fr-FR" sz="1200" b="1">
                <a:latin typeface="Arial" pitchFamily="34" charset="0"/>
                <a:cs typeface="Arial" pitchFamily="34" charset="0"/>
              </a:rPr>
              <a:t>Renouveler l’ajout autant que de fois qu’il y a de prestataires pour les différentes actions du projet </a:t>
            </a:r>
          </a:p>
        </p:txBody>
      </p:sp>
    </p:spTree>
    <p:extLst>
      <p:ext uri="{BB962C8B-B14F-4D97-AF65-F5344CB8AC3E}">
        <p14:creationId xmlns:p14="http://schemas.microsoft.com/office/powerpoint/2010/main" val="37715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Budget prévisionnel de l’action ou de projet PARENTALITE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063479"/>
            <a:ext cx="878497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/>
              <a:t> </a:t>
            </a:r>
          </a:p>
          <a:p>
            <a:r>
              <a:rPr lang="fr-FR" sz="1400">
                <a:latin typeface="Arial" pitchFamily="34" charset="0"/>
                <a:cs typeface="Arial" pitchFamily="34" charset="0"/>
              </a:rPr>
              <a:t>Le budget prévisionnel doit contenir </a:t>
            </a:r>
            <a:r>
              <a:rPr lang="fr-FR" sz="14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l’ensemble des dépenses et recettes </a:t>
            </a:r>
            <a:r>
              <a:rPr lang="fr-FR" sz="1400" b="1" u="sng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du projet</a:t>
            </a:r>
          </a:p>
          <a:p>
            <a:endParaRPr lang="fr-FR" sz="140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u="sng">
                <a:latin typeface="Arial" pitchFamily="34" charset="0"/>
                <a:cs typeface="Arial" pitchFamily="34" charset="0"/>
              </a:rPr>
              <a:t>Quelques rappels </a:t>
            </a:r>
            <a:r>
              <a:rPr lang="fr-FR" sz="140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00025">
              <a:buFontTx/>
              <a:buChar char="-"/>
            </a:pPr>
            <a:endParaRPr lang="fr-FR" sz="1400">
              <a:latin typeface="Arial" pitchFamily="34" charset="0"/>
              <a:cs typeface="Arial" pitchFamily="34" charset="0"/>
            </a:endParaRPr>
          </a:p>
          <a:p>
            <a:pPr marL="893763" indent="-350838">
              <a:buFont typeface="Courier New" pitchFamily="49" charset="0"/>
              <a:buChar char="o"/>
            </a:pPr>
            <a:r>
              <a:rPr lang="fr-FR" sz="1400">
                <a:latin typeface="Arial" pitchFamily="34" charset="0"/>
                <a:cs typeface="Arial" pitchFamily="34" charset="0"/>
              </a:rPr>
              <a:t>La somme de la subvention Caf + autre financement Caf doit être inférieure ou égale à 80% du coût global du projet.</a:t>
            </a:r>
          </a:p>
          <a:p>
            <a:pPr marL="893763" indent="-350838">
              <a:buFont typeface="Courier New" pitchFamily="49" charset="0"/>
              <a:buChar char="o"/>
            </a:pPr>
            <a:r>
              <a:rPr lang="fr-FR" sz="1400">
                <a:latin typeface="Arial" pitchFamily="34" charset="0"/>
                <a:cs typeface="Arial" pitchFamily="34" charset="0"/>
              </a:rPr>
              <a:t>Penser à bien valoriser l’ensemble de vos dépenses : frais de formations, achats de matériels, frais de déplacements des bénévoles etc. </a:t>
            </a:r>
          </a:p>
          <a:p>
            <a:endParaRPr lang="fr-FR" sz="140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u="sng">
                <a:latin typeface="Arial" pitchFamily="34" charset="0"/>
                <a:cs typeface="Arial" pitchFamily="34" charset="0"/>
              </a:rPr>
              <a:t>Pour la saisie du budget </a:t>
            </a:r>
            <a:r>
              <a:rPr lang="fr-FR" sz="1400"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>
              <a:latin typeface="Arial" pitchFamily="34" charset="0"/>
              <a:cs typeface="Arial" pitchFamily="34" charset="0"/>
            </a:endParaRPr>
          </a:p>
          <a:p>
            <a:pPr marL="361950" indent="0" defTabSz="265113">
              <a:buNone/>
            </a:pPr>
            <a:r>
              <a:rPr lang="fr-FR" sz="1400">
                <a:latin typeface="Arial" pitchFamily="34" charset="0"/>
                <a:cs typeface="Arial" pitchFamily="34" charset="0"/>
              </a:rPr>
              <a:t>C’est lors saisie du budget que vous pouvez </a:t>
            </a:r>
            <a:r>
              <a:rPr lang="fr-FR" sz="1400" u="sng">
                <a:latin typeface="Arial" pitchFamily="34" charset="0"/>
                <a:cs typeface="Arial" pitchFamily="34" charset="0"/>
              </a:rPr>
              <a:t>solliciter d’autres partenaires financiers du dispositif </a:t>
            </a:r>
            <a:r>
              <a:rPr lang="fr-FR" sz="1400">
                <a:latin typeface="Arial" pitchFamily="34" charset="0"/>
                <a:cs typeface="Arial" pitchFamily="34" charset="0"/>
              </a:rPr>
              <a:t>(exemple suivant les départements: Msa, Conseil départemental, Politique de la ville etc.).</a:t>
            </a:r>
          </a:p>
          <a:p>
            <a:pPr marL="361950" indent="0" defTabSz="265113">
              <a:buNone/>
            </a:pPr>
            <a:endParaRPr lang="fr-FR" sz="800">
              <a:latin typeface="Arial" pitchFamily="34" charset="0"/>
              <a:cs typeface="Arial" pitchFamily="34" charset="0"/>
            </a:endParaRPr>
          </a:p>
          <a:p>
            <a:pPr marL="361950" indent="0" defTabSz="265113">
              <a:buNone/>
            </a:pPr>
            <a:r>
              <a:rPr lang="fr-FR" sz="1400">
                <a:latin typeface="Arial" pitchFamily="34" charset="0"/>
                <a:cs typeface="Arial" pitchFamily="34" charset="0"/>
              </a:rPr>
              <a:t>Pour les solliciter, cliquer sur l’icône suivant </a:t>
            </a:r>
          </a:p>
          <a:p>
            <a:pPr marL="361950" indent="0">
              <a:buNone/>
            </a:pPr>
            <a:r>
              <a:rPr lang="fr-FR" sz="1400">
                <a:latin typeface="Arial" pitchFamily="34" charset="0"/>
                <a:cs typeface="Arial" pitchFamily="34" charset="0"/>
              </a:rPr>
              <a:t>Votre dossier sera automatiquement envoyé au partenaire lorsque qu’un agent Caf prendra en charge la demande. </a:t>
            </a:r>
          </a:p>
          <a:p>
            <a:endParaRPr lang="fr-FR" sz="1400">
              <a:latin typeface="Arial" pitchFamily="34" charset="0"/>
              <a:cs typeface="Arial" pitchFamily="34" charset="0"/>
            </a:endParaRPr>
          </a:p>
          <a:p>
            <a:pPr marL="361950" indent="0">
              <a:buNone/>
            </a:pPr>
            <a:r>
              <a:rPr lang="fr-FR" sz="1400">
                <a:latin typeface="Arial" pitchFamily="34" charset="0"/>
                <a:cs typeface="Arial" pitchFamily="34" charset="0"/>
              </a:rPr>
              <a:t>Vous pouvez insérer un commentaire pour apporter des précisions sur les montants saisis en cliquant sur l’icone suivant</a:t>
            </a:r>
          </a:p>
          <a:p>
            <a:pPr algn="just" defTabSz="180975"/>
            <a:endParaRPr lang="fr-FR" sz="16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01" y="4365104"/>
            <a:ext cx="365091" cy="339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82" y="5589240"/>
            <a:ext cx="369086" cy="4089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6" y="3847939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Pense-bête – LONDRES 20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360040" cy="4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7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Exemple de saisie d’un budget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EEC4B2B-10FD-4D45-B9F7-F4CCAE40D0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12" y="923491"/>
            <a:ext cx="5013632" cy="20882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2EF95E9-BFEE-4941-BCCE-D804299D9D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48" y="2996951"/>
            <a:ext cx="5040560" cy="19442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BB4019-609C-445B-B95B-982D4649A1C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22338" r="540" b="-30714"/>
          <a:stretch/>
        </p:blipFill>
        <p:spPr>
          <a:xfrm>
            <a:off x="2001148" y="4934865"/>
            <a:ext cx="4996720" cy="2367165"/>
          </a:xfrm>
          <a:prstGeom prst="rect">
            <a:avLst/>
          </a:prstGeom>
        </p:spPr>
      </p:pic>
      <p:sp>
        <p:nvSpPr>
          <p:cNvPr id="18" name="Rectangle à coins arrondis 5">
            <a:extLst>
              <a:ext uri="{FF2B5EF4-FFF2-40B4-BE49-F238E27FC236}">
                <a16:creationId xmlns:a16="http://schemas.microsoft.com/office/drawing/2014/main" id="{BE9B4D13-F766-4062-9921-93041755F24A}"/>
              </a:ext>
            </a:extLst>
          </p:cNvPr>
          <p:cNvSpPr/>
          <p:nvPr/>
        </p:nvSpPr>
        <p:spPr>
          <a:xfrm>
            <a:off x="166480" y="949008"/>
            <a:ext cx="1918772" cy="706090"/>
          </a:xfrm>
          <a:prstGeom prst="wedgeRoundRectCallout">
            <a:avLst>
              <a:gd name="adj1" fmla="val 76481"/>
              <a:gd name="adj2" fmla="val -4298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/>
            <a:r>
              <a:rPr lang="fr-FR" sz="1100" b="1" u="sng">
                <a:latin typeface="Arial" pitchFamily="34" charset="0"/>
                <a:cs typeface="Arial" pitchFamily="34" charset="0"/>
              </a:rPr>
              <a:t>Vous pouvez solliciter un financement pluriannuel</a:t>
            </a:r>
            <a:endParaRPr lang="fr-FR" sz="11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107E88D-CD6A-4FA3-8CCB-9D8F6730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" y="949008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FCB33AB-095F-4BE0-8CAD-C5B3A61AB75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5" y="1629183"/>
            <a:ext cx="1363162" cy="5921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2D52ECA-54C4-4DA8-BD66-F8BFDB101C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12262"/>
            <a:ext cx="2692438" cy="240364"/>
          </a:xfrm>
          <a:prstGeom prst="rect">
            <a:avLst/>
          </a:prstGeom>
        </p:spPr>
      </p:pic>
      <p:sp>
        <p:nvSpPr>
          <p:cNvPr id="22" name="Rectangle à coins arrondis 11">
            <a:extLst>
              <a:ext uri="{FF2B5EF4-FFF2-40B4-BE49-F238E27FC236}">
                <a16:creationId xmlns:a16="http://schemas.microsoft.com/office/drawing/2014/main" id="{26A18DAE-3648-4053-AE12-2964FCACEBDC}"/>
              </a:ext>
            </a:extLst>
          </p:cNvPr>
          <p:cNvSpPr/>
          <p:nvPr/>
        </p:nvSpPr>
        <p:spPr>
          <a:xfrm>
            <a:off x="6433718" y="200184"/>
            <a:ext cx="2133599" cy="842826"/>
          </a:xfrm>
          <a:prstGeom prst="wedgeRoundRectCallout">
            <a:avLst>
              <a:gd name="adj1" fmla="val -131361"/>
              <a:gd name="adj2" fmla="val 47805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Renseigner le nombre d’année sollicité </a:t>
            </a:r>
            <a:r>
              <a:rPr lang="fr-FR" sz="11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(maximum 4 ANNEE)</a:t>
            </a:r>
          </a:p>
        </p:txBody>
      </p:sp>
      <p:sp>
        <p:nvSpPr>
          <p:cNvPr id="23" name="Rectangle à coins arrondis 6">
            <a:extLst>
              <a:ext uri="{FF2B5EF4-FFF2-40B4-BE49-F238E27FC236}">
                <a16:creationId xmlns:a16="http://schemas.microsoft.com/office/drawing/2014/main" id="{F04AD0FD-4F69-4B5A-BB4E-32B3B60CB229}"/>
              </a:ext>
            </a:extLst>
          </p:cNvPr>
          <p:cNvSpPr/>
          <p:nvPr/>
        </p:nvSpPr>
        <p:spPr>
          <a:xfrm>
            <a:off x="7162104" y="1522089"/>
            <a:ext cx="1728192" cy="1152127"/>
          </a:xfrm>
          <a:prstGeom prst="wedgeRoundRectCallout">
            <a:avLst>
              <a:gd name="adj1" fmla="val -92258"/>
              <a:gd name="adj2" fmla="val 32812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latin typeface="Arial" pitchFamily="34" charset="0"/>
                <a:cs typeface="Arial" pitchFamily="34" charset="0"/>
              </a:rPr>
              <a:t>Renseigner le montant de la </a:t>
            </a:r>
            <a:r>
              <a:rPr lang="fr-FR" sz="11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subvention REAAP CAF </a:t>
            </a:r>
            <a:endParaRPr lang="fr-FR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à coins arrondis 7">
            <a:extLst>
              <a:ext uri="{FF2B5EF4-FFF2-40B4-BE49-F238E27FC236}">
                <a16:creationId xmlns:a16="http://schemas.microsoft.com/office/drawing/2014/main" id="{7CD3E960-F03F-49B3-BEB6-8BC686AA6819}"/>
              </a:ext>
            </a:extLst>
          </p:cNvPr>
          <p:cNvSpPr/>
          <p:nvPr/>
        </p:nvSpPr>
        <p:spPr>
          <a:xfrm>
            <a:off x="7162104" y="2674216"/>
            <a:ext cx="1728192" cy="1008112"/>
          </a:xfrm>
          <a:prstGeom prst="wedgeRoundRectCallout">
            <a:avLst>
              <a:gd name="adj1" fmla="val -79339"/>
              <a:gd name="adj2" fmla="val -37934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Cliquer sur le bouton si vous souhaitez </a:t>
            </a:r>
            <a:r>
              <a:rPr lang="fr-FR" sz="11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solliciter un autre partenaire financier du dispositif</a:t>
            </a:r>
            <a:r>
              <a: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Rectangle à coins arrondis 11">
            <a:extLst>
              <a:ext uri="{FF2B5EF4-FFF2-40B4-BE49-F238E27FC236}">
                <a16:creationId xmlns:a16="http://schemas.microsoft.com/office/drawing/2014/main" id="{9DFF7ADB-5078-4126-B57D-6737969BBD2E}"/>
              </a:ext>
            </a:extLst>
          </p:cNvPr>
          <p:cNvSpPr/>
          <p:nvPr/>
        </p:nvSpPr>
        <p:spPr>
          <a:xfrm>
            <a:off x="7142852" y="3956173"/>
            <a:ext cx="1728192" cy="842826"/>
          </a:xfrm>
          <a:prstGeom prst="wedgeRoundRectCallout">
            <a:avLst>
              <a:gd name="adj1" fmla="val -104905"/>
              <a:gd name="adj2" fmla="val -13181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Renseigner directement les autres financeurs que vous sollicitez par ailleurs.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5A6ACD14-3902-4D66-A93D-F8486BCADA78}"/>
              </a:ext>
            </a:extLst>
          </p:cNvPr>
          <p:cNvSpPr/>
          <p:nvPr/>
        </p:nvSpPr>
        <p:spPr>
          <a:xfrm>
            <a:off x="183040" y="4149080"/>
            <a:ext cx="1902212" cy="2214535"/>
          </a:xfrm>
          <a:prstGeom prst="wedgeRoundRectCallout">
            <a:avLst>
              <a:gd name="adj1" fmla="val 53837"/>
              <a:gd name="adj2" fmla="val -116601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latin typeface="Arial" pitchFamily="34" charset="0"/>
                <a:cs typeface="Arial" pitchFamily="34" charset="0"/>
              </a:rPr>
              <a:t>Détaillés sur les postes :</a:t>
            </a:r>
          </a:p>
          <a:p>
            <a:endParaRPr lang="fr-FR" sz="1100">
              <a:latin typeface="Arial" pitchFamily="34" charset="0"/>
              <a:cs typeface="Arial" pitchFamily="34" charset="0"/>
            </a:endParaRPr>
          </a:p>
          <a:p>
            <a:r>
              <a:rPr lang="fr-FR" sz="1100">
                <a:latin typeface="Arial" pitchFamily="34" charset="0"/>
                <a:cs typeface="Arial" pitchFamily="34" charset="0"/>
              </a:rPr>
              <a:t>60, ACHATS</a:t>
            </a:r>
          </a:p>
          <a:p>
            <a:r>
              <a:rPr lang="fr-FR" sz="1100">
                <a:latin typeface="Arial" pitchFamily="34" charset="0"/>
                <a:cs typeface="Arial" pitchFamily="34" charset="0"/>
              </a:rPr>
              <a:t>62 AUTRES SERVICES EXTERIEURS </a:t>
            </a:r>
          </a:p>
          <a:p>
            <a:r>
              <a:rPr lang="fr-FR" sz="1100">
                <a:latin typeface="Arial" pitchFamily="34" charset="0"/>
                <a:cs typeface="Arial" pitchFamily="34" charset="0"/>
              </a:rPr>
              <a:t>64 CHARGES DE PERSONNEL </a:t>
            </a:r>
          </a:p>
          <a:p>
            <a:endParaRPr lang="fr-FR" sz="1100">
              <a:latin typeface="Arial" pitchFamily="34" charset="0"/>
              <a:cs typeface="Arial" pitchFamily="34" charset="0"/>
            </a:endParaRPr>
          </a:p>
          <a:p>
            <a:r>
              <a:rPr lang="fr-FR" sz="1100">
                <a:latin typeface="Arial" pitchFamily="34" charset="0"/>
                <a:cs typeface="Arial" pitchFamily="34" charset="0"/>
              </a:rPr>
              <a:t>Les dépenses engagées pour chaque action que vous aurez décrite et pour laquelle vous sollicitez un financement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A5165-E8CA-448E-AC97-A9F6184D108C}"/>
              </a:ext>
            </a:extLst>
          </p:cNvPr>
          <p:cNvSpPr/>
          <p:nvPr/>
        </p:nvSpPr>
        <p:spPr>
          <a:xfrm>
            <a:off x="5508104" y="5661248"/>
            <a:ext cx="3307872" cy="93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/>
              <a:t>SI vous sollicitez un financement pluriannuel sur 2 ANS vous aurez 2 budgets à remplir  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0FF3A4D-B5F5-4D6B-A712-4339343C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04" y="5256347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8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/>
              <a:t>Lexique :</a:t>
            </a:r>
            <a:r>
              <a:rPr lang="fr-FR" u="none"/>
              <a:t> </a:t>
            </a:r>
            <a:r>
              <a:rPr lang="fr-FR" sz="2200" i="1" u="none"/>
              <a:t>à lire avant de commencer</a:t>
            </a:r>
            <a:endParaRPr lang="fr-FR" i="1" u="non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500" b="1" i="1" u="sng"/>
              <a:t>Dans ce présent guide :</a:t>
            </a:r>
          </a:p>
          <a:p>
            <a:pPr marL="0" indent="0">
              <a:buNone/>
            </a:pPr>
            <a:endParaRPr lang="fr-FR" sz="1500" i="1" u="sng"/>
          </a:p>
          <a:p>
            <a:pPr>
              <a:lnSpc>
                <a:spcPct val="160000"/>
              </a:lnSpc>
            </a:pPr>
            <a:r>
              <a:rPr lang="fr-FR" sz="1500"/>
              <a:t>Point de vigilance, éléments à lire attentivement </a:t>
            </a:r>
          </a:p>
          <a:p>
            <a:pPr>
              <a:lnSpc>
                <a:spcPct val="160000"/>
              </a:lnSpc>
            </a:pPr>
            <a:r>
              <a:rPr lang="fr-FR" sz="1500"/>
              <a:t>Téléservice : appel à projet</a:t>
            </a:r>
          </a:p>
          <a:p>
            <a:pPr>
              <a:lnSpc>
                <a:spcPct val="160000"/>
              </a:lnSpc>
            </a:pPr>
            <a:r>
              <a:rPr lang="fr-FR" sz="1500"/>
              <a:t>Tiers : gestionnaire (collectivité, association, entreprise etc.)</a:t>
            </a:r>
          </a:p>
          <a:p>
            <a:pPr marL="365125" indent="-365125">
              <a:lnSpc>
                <a:spcPct val="120000"/>
              </a:lnSpc>
            </a:pPr>
            <a:r>
              <a:rPr lang="fr-FR" sz="1500"/>
              <a:t>Partenaires financeurs  : co-financeurs du dispositif que vous pouvez solliciter directement dans le budget prévisionnel de votre demande</a:t>
            </a:r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r>
              <a:rPr lang="fr-FR" sz="1500" b="1" i="1" u="sng"/>
              <a:t>Dans la plateforme ELANCaf :</a:t>
            </a:r>
          </a:p>
          <a:p>
            <a:pPr marL="0" indent="0">
              <a:buNone/>
            </a:pPr>
            <a:endParaRPr lang="fr-FR" sz="1500" i="1" u="sng"/>
          </a:p>
          <a:p>
            <a:pPr defTabSz="989013">
              <a:tabLst>
                <a:tab pos="989013" algn="l"/>
              </a:tabLst>
            </a:pPr>
            <a:r>
              <a:rPr lang="fr-FR" sz="1500"/>
              <a:t>Cliquer sur « Précédent » pour revenir à la page précédente</a:t>
            </a:r>
          </a:p>
          <a:p>
            <a:pPr marL="0" indent="0" defTabSz="989013">
              <a:buNone/>
            </a:pPr>
            <a:endParaRPr lang="fr-FR" sz="1500"/>
          </a:p>
          <a:p>
            <a:pPr defTabSz="989013"/>
            <a:r>
              <a:rPr lang="fr-FR" sz="1500"/>
              <a:t>Cliquer sur « Suivant » pour passer à la page suivante  </a:t>
            </a:r>
          </a:p>
          <a:p>
            <a:pPr marL="0" indent="0" defTabSz="361950">
              <a:buNone/>
            </a:pPr>
            <a:r>
              <a:rPr lang="fr-FR" sz="1500"/>
              <a:t>	Les données seront automatiquement enregistrées </a:t>
            </a:r>
          </a:p>
          <a:p>
            <a:pPr marL="0" indent="0" defTabSz="989013">
              <a:buNone/>
            </a:pPr>
            <a:endParaRPr lang="fr-FR" sz="1500"/>
          </a:p>
          <a:p>
            <a:pPr defTabSz="989013"/>
            <a:r>
              <a:rPr lang="fr-FR" sz="1500"/>
              <a:t>Cliquer sur « enregistrer » pour quitter le dossier en enregistrant la saisie</a:t>
            </a:r>
          </a:p>
          <a:p>
            <a:pPr marL="0" indent="0" defTabSz="989013">
              <a:buNone/>
            </a:pPr>
            <a:endParaRPr lang="fr-FR" sz="1500"/>
          </a:p>
          <a:p>
            <a:pPr defTabSz="989013"/>
            <a:r>
              <a:rPr lang="fr-FR" sz="1500"/>
              <a:t>Champ obligatoire : </a:t>
            </a:r>
            <a:r>
              <a:rPr lang="fr-FR" sz="1500">
                <a:solidFill>
                  <a:srgbClr val="FF0000"/>
                </a:solidFill>
              </a:rPr>
              <a:t>*</a:t>
            </a:r>
            <a:endParaRPr lang="fr-FR" sz="1500"/>
          </a:p>
          <a:p>
            <a:pPr marL="0" indent="0" defTabSz="361950">
              <a:buNone/>
            </a:pPr>
            <a:r>
              <a:rPr lang="fr-FR" sz="1500"/>
              <a:t>	Si le champ n’est pas complété, vous ne pourrez pas continuer votre saisie ni transmettre votre 	demande.</a:t>
            </a:r>
          </a:p>
          <a:p>
            <a:pPr marL="0" indent="0" defTabSz="989013">
              <a:buNone/>
            </a:pPr>
            <a:endParaRPr lang="fr-FR" sz="1500"/>
          </a:p>
          <a:p>
            <a:pPr defTabSz="989013"/>
            <a:r>
              <a:rPr lang="fr-FR" sz="1500"/>
              <a:t>Le pictogramme signale des informations complémentaires</a:t>
            </a:r>
          </a:p>
          <a:p>
            <a:pPr marL="0" indent="0">
              <a:buNone/>
            </a:pPr>
            <a:endParaRPr lang="fr-FR" sz="1800"/>
          </a:p>
          <a:p>
            <a:pPr marL="0" indent="0">
              <a:buNone/>
            </a:pPr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93296"/>
            <a:ext cx="342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Espace réservé pour une image  5" descr="Espace Usag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3717032"/>
            <a:ext cx="751376" cy="359814"/>
          </a:xfrm>
          <a:prstGeom prst="rect">
            <a:avLst/>
          </a:prstGeom>
        </p:spPr>
      </p:pic>
      <p:pic>
        <p:nvPicPr>
          <p:cNvPr id="10" name="Espace réservé pour une image  5" descr="Espace Usag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922" y="4293096"/>
            <a:ext cx="723804" cy="391567"/>
          </a:xfrm>
          <a:prstGeom prst="rect">
            <a:avLst/>
          </a:prstGeom>
        </p:spPr>
      </p:pic>
      <p:pic>
        <p:nvPicPr>
          <p:cNvPr id="11" name="Espace réservé pour une image  5" descr="Espace Usag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4782523"/>
            <a:ext cx="908097" cy="374669"/>
          </a:xfrm>
          <a:prstGeom prst="rect">
            <a:avLst/>
          </a:prstGeom>
        </p:spPr>
      </p:pic>
      <p:pic>
        <p:nvPicPr>
          <p:cNvPr id="12" name="Picture 4" descr="CINQ POINTS DE VIGIL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556456" cy="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2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ATTENTION une </a:t>
            </a:r>
            <a:r>
              <a:rPr lang="fr-FR" b="1"/>
              <a:t>NOUVELLE ZONE à saisir au niveau du budget 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EF95E9-BFEE-4941-BCCE-D804299D9D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0"/>
          <a:stretch/>
        </p:blipFill>
        <p:spPr>
          <a:xfrm>
            <a:off x="625373" y="1030789"/>
            <a:ext cx="3154539" cy="1534115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107E88D-CD6A-4FA3-8CCB-9D8F6730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" y="949008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4EE11E2-052E-4D4A-86C4-6964E13ADE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70" y="949008"/>
            <a:ext cx="3424890" cy="1615896"/>
          </a:xfrm>
          <a:prstGeom prst="rect">
            <a:avLst/>
          </a:prstGeom>
        </p:spPr>
      </p:pic>
      <p:sp>
        <p:nvSpPr>
          <p:cNvPr id="29" name="Rectangle à coins arrondis 11">
            <a:extLst>
              <a:ext uri="{FF2B5EF4-FFF2-40B4-BE49-F238E27FC236}">
                <a16:creationId xmlns:a16="http://schemas.microsoft.com/office/drawing/2014/main" id="{06FA5076-7C38-4520-99C5-99A9C051F420}"/>
              </a:ext>
            </a:extLst>
          </p:cNvPr>
          <p:cNvSpPr/>
          <p:nvPr/>
        </p:nvSpPr>
        <p:spPr>
          <a:xfrm>
            <a:off x="2915816" y="2373119"/>
            <a:ext cx="2133599" cy="811470"/>
          </a:xfrm>
          <a:prstGeom prst="wedgeRoundRectCallout">
            <a:avLst>
              <a:gd name="adj1" fmla="val 75851"/>
              <a:gd name="adj2" fmla="val -129459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 le REAAP 2022 la saisie des dépenses et des coûts par action ont été supprimés </a:t>
            </a:r>
            <a:endParaRPr lang="fr-FR" sz="1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88BE590-63DF-4E71-A323-9DC317A5A0C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1"/>
          <a:stretch/>
        </p:blipFill>
        <p:spPr>
          <a:xfrm>
            <a:off x="95840" y="3184588"/>
            <a:ext cx="2963992" cy="350361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E98A7BC-D666-4F58-995C-CF2B32712801}"/>
              </a:ext>
            </a:extLst>
          </p:cNvPr>
          <p:cNvSpPr/>
          <p:nvPr/>
        </p:nvSpPr>
        <p:spPr>
          <a:xfrm>
            <a:off x="1999494" y="1268760"/>
            <a:ext cx="1708410" cy="523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BUDGET </a:t>
            </a:r>
            <a:r>
              <a:rPr lang="fr-FR" sz="1400" err="1"/>
              <a:t>Reaap</a:t>
            </a:r>
            <a:r>
              <a:rPr lang="fr-FR" sz="1400"/>
              <a:t> 2021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CE83BE7-FB90-4C39-A2CA-3F2F93B39D3F}"/>
              </a:ext>
            </a:extLst>
          </p:cNvPr>
          <p:cNvSpPr/>
          <p:nvPr/>
        </p:nvSpPr>
        <p:spPr>
          <a:xfrm>
            <a:off x="5652249" y="1112862"/>
            <a:ext cx="1708410" cy="564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BUDGET </a:t>
            </a:r>
            <a:r>
              <a:rPr lang="fr-FR" sz="1400" err="1"/>
              <a:t>Reaap</a:t>
            </a:r>
            <a:r>
              <a:rPr lang="fr-FR" sz="1400"/>
              <a:t> 2022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0FF3A4D-B5F5-4D6B-A712-4339343C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10" y="5085410"/>
            <a:ext cx="967658" cy="10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B1A5A95-2748-47FB-B65E-BF9BCF17875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/>
          <a:stretch/>
        </p:blipFill>
        <p:spPr bwMode="auto">
          <a:xfrm>
            <a:off x="5796136" y="3184588"/>
            <a:ext cx="3096344" cy="3398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0BF5343-A944-4534-A3AA-8668D44A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53" y="4910999"/>
            <a:ext cx="967658" cy="10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à coins arrondis 6">
            <a:extLst>
              <a:ext uri="{FF2B5EF4-FFF2-40B4-BE49-F238E27FC236}">
                <a16:creationId xmlns:a16="http://schemas.microsoft.com/office/drawing/2014/main" id="{49F5A756-B740-430B-80E3-0090B68C5B13}"/>
              </a:ext>
            </a:extLst>
          </p:cNvPr>
          <p:cNvSpPr/>
          <p:nvPr/>
        </p:nvSpPr>
        <p:spPr>
          <a:xfrm>
            <a:off x="3437655" y="5015131"/>
            <a:ext cx="2016223" cy="1152127"/>
          </a:xfrm>
          <a:prstGeom prst="wedgeRoundRectCallout">
            <a:avLst>
              <a:gd name="adj1" fmla="val -122126"/>
              <a:gd name="adj2" fmla="val -112821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rgbClr val="92D050"/>
                </a:solidFill>
              </a:rPr>
              <a:t>Il est important de saisir </a:t>
            </a:r>
            <a:r>
              <a:rPr lang="fr-FR" sz="1400"/>
              <a:t>cette zone pour préciser </a:t>
            </a:r>
            <a:r>
              <a:rPr lang="fr-FR" sz="1400" b="1">
                <a:solidFill>
                  <a:srgbClr val="C00000"/>
                </a:solidFill>
              </a:rPr>
              <a:t>le montant du coût pour chaque action </a:t>
            </a:r>
          </a:p>
        </p:txBody>
      </p:sp>
      <p:sp>
        <p:nvSpPr>
          <p:cNvPr id="37" name="Rectangle à coins arrondis 6">
            <a:extLst>
              <a:ext uri="{FF2B5EF4-FFF2-40B4-BE49-F238E27FC236}">
                <a16:creationId xmlns:a16="http://schemas.microsoft.com/office/drawing/2014/main" id="{D6D52AD3-59EA-4007-921B-76EB249033F1}"/>
              </a:ext>
            </a:extLst>
          </p:cNvPr>
          <p:cNvSpPr/>
          <p:nvPr/>
        </p:nvSpPr>
        <p:spPr>
          <a:xfrm>
            <a:off x="3464506" y="3429000"/>
            <a:ext cx="2016223" cy="1392847"/>
          </a:xfrm>
          <a:prstGeom prst="wedgeRoundRectCallout">
            <a:avLst>
              <a:gd name="adj1" fmla="val 72492"/>
              <a:gd name="adj2" fmla="val 42058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kern="120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important de saisir</a:t>
            </a:r>
            <a:r>
              <a:rPr lang="fr-FR" sz="1400" kern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cette zone pour préciser le </a:t>
            </a:r>
            <a:r>
              <a:rPr lang="fr-FR" sz="1400" b="1" kern="120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montant de la subvention sollicitée auprès de la CAF</a:t>
            </a:r>
            <a:endParaRPr lang="fr-FR" sz="1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8EBA5-D9D9-4D34-8096-230F1B2BF7F7}"/>
              </a:ext>
            </a:extLst>
          </p:cNvPr>
          <p:cNvSpPr/>
          <p:nvPr/>
        </p:nvSpPr>
        <p:spPr>
          <a:xfrm>
            <a:off x="2061321" y="6356350"/>
            <a:ext cx="5490391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Ces montants ne sont pas comptabilisés dans le budget</a:t>
            </a:r>
          </a:p>
        </p:txBody>
      </p:sp>
    </p:spTree>
    <p:extLst>
      <p:ext uri="{BB962C8B-B14F-4D97-AF65-F5344CB8AC3E}">
        <p14:creationId xmlns:p14="http://schemas.microsoft.com/office/powerpoint/2010/main" val="189254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/>
              <a:t>2</a:t>
            </a:r>
            <a:r>
              <a:rPr lang="fr-FR" b="1" baseline="30000"/>
              <a:t>ème</a:t>
            </a:r>
            <a:r>
              <a:rPr lang="fr-FR" b="1"/>
              <a:t> CAS DE FIGURE </a:t>
            </a:r>
            <a:r>
              <a:rPr lang="fr-FR"/>
              <a:t>: Je réponds à une demande de labellisation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1100"/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❸  </a:t>
            </a:r>
            <a:r>
              <a:rPr lang="fr-FR" b="1">
                <a:solidFill>
                  <a:srgbClr val="8DBC48"/>
                </a:solidFill>
              </a:rPr>
              <a:t>Critères d’éligibilité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 sz="1100" b="1">
              <a:solidFill>
                <a:srgbClr val="8DBC48"/>
              </a:solidFill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Répondre aux questions pour vérifier si vous êtes éligibles à la labellisation .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Si un message s’affiche pour indiquer que vous n’êtes pas éligible, il n’est pas utile de poursuivre votre saisie </a:t>
            </a:r>
            <a:r>
              <a:rPr lang="fr-FR" sz="1200" i="1">
                <a:solidFill>
                  <a:schemeClr val="accent1">
                    <a:lumMod val="75000"/>
                  </a:schemeClr>
                </a:solidFill>
              </a:rPr>
              <a:t>(Vous pouvez prendre contact avec votre CAF en adressant un message à votre interlocuteur de la CAF via une adresse mail disponible dans la rubrique AIDE SUR LE SITE du présent portail)</a:t>
            </a:r>
            <a:r>
              <a:rPr lang="fr-FR" i="1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r>
              <a:rPr lang="fr-FR">
                <a:latin typeface="Calibri"/>
                <a:cs typeface="Calibri"/>
              </a:rPr>
              <a:t>❹</a:t>
            </a:r>
            <a:r>
              <a:rPr lang="fr-FR" b="1">
                <a:solidFill>
                  <a:srgbClr val="8DBC48"/>
                </a:solidFill>
                <a:latin typeface="Calibri"/>
                <a:cs typeface="Calibri"/>
              </a:rPr>
              <a:t>  </a:t>
            </a:r>
            <a:r>
              <a:rPr lang="fr-FR" b="1">
                <a:solidFill>
                  <a:srgbClr val="8DBC48"/>
                </a:solidFill>
              </a:rPr>
              <a:t>Votre tiers : 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 b="1">
              <a:solidFill>
                <a:srgbClr val="8DBC48"/>
              </a:solidFill>
            </a:endParaRPr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Renseigner ou vérifier les données du tiers (cf. page 22 du guide usager)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300" i="1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40EF80-0593-4C57-B925-33C8C0126F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/>
          <a:stretch/>
        </p:blipFill>
        <p:spPr bwMode="auto">
          <a:xfrm>
            <a:off x="1826176" y="2492896"/>
            <a:ext cx="5626144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E7B8B4B-B86F-4CD0-84FC-27185D139993}"/>
              </a:ext>
            </a:extLst>
          </p:cNvPr>
          <p:cNvSpPr/>
          <p:nvPr/>
        </p:nvSpPr>
        <p:spPr>
          <a:xfrm>
            <a:off x="3784672" y="2492896"/>
            <a:ext cx="854576" cy="464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77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Dossier de demande de labellisation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❺ </a:t>
            </a:r>
            <a:r>
              <a:rPr lang="fr-FR" b="1" u="sng">
                <a:solidFill>
                  <a:srgbClr val="8DBC48"/>
                </a:solidFill>
              </a:rPr>
              <a:t>Renseigner les données du formulaire de demande</a:t>
            </a:r>
          </a:p>
          <a:p>
            <a:pPr marL="0" indent="0">
              <a:buNone/>
            </a:pPr>
            <a:endParaRPr lang="fr-FR" u="sng"/>
          </a:p>
          <a:p>
            <a:pPr>
              <a:buFontTx/>
              <a:buChar char="-"/>
            </a:pPr>
            <a:r>
              <a:rPr lang="fr-FR" b="1"/>
              <a:t>Informations complémentaires sur le gestionnaire </a:t>
            </a:r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 marL="0" indent="0">
              <a:buNone/>
            </a:pPr>
            <a:endParaRPr lang="fr-FR" sz="1100" i="1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5" name="Picture 2" descr="Pense-bête – LONDRES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99" y="5067846"/>
            <a:ext cx="435591" cy="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C917A3-9BAC-4062-A099-B00A3E9641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5" y="1895762"/>
            <a:ext cx="5780441" cy="27573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5940F8-805E-431F-A67B-6D5D0ED657F0}"/>
              </a:ext>
            </a:extLst>
          </p:cNvPr>
          <p:cNvSpPr/>
          <p:nvPr/>
        </p:nvSpPr>
        <p:spPr>
          <a:xfrm>
            <a:off x="6156176" y="5457796"/>
            <a:ext cx="3150096" cy="55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 sz="1180">
                <a:solidFill>
                  <a:srgbClr val="FF0000"/>
                </a:solidFill>
              </a:rPr>
              <a:t>Attention tout champ avec une étoile ROUGE  </a:t>
            </a:r>
          </a:p>
          <a:p>
            <a:r>
              <a:rPr lang="fr-FR" sz="1180">
                <a:solidFill>
                  <a:srgbClr val="FF0000"/>
                </a:solidFill>
              </a:rPr>
              <a:t>  est un champ obligatoire </a:t>
            </a:r>
            <a:endParaRPr lang="fr-FR" sz="118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E3D6E5A-E4B5-438C-9CCD-0B757B921D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6" y="4653136"/>
            <a:ext cx="5760720" cy="1858010"/>
          </a:xfrm>
          <a:prstGeom prst="rect">
            <a:avLst/>
          </a:prstGeom>
        </p:spPr>
      </p:pic>
      <p:sp>
        <p:nvSpPr>
          <p:cNvPr id="18" name="Rectangle à coins arrondis 11">
            <a:extLst>
              <a:ext uri="{FF2B5EF4-FFF2-40B4-BE49-F238E27FC236}">
                <a16:creationId xmlns:a16="http://schemas.microsoft.com/office/drawing/2014/main" id="{6A919E1D-BC1F-4ACD-B9F6-6691D126CFAD}"/>
              </a:ext>
            </a:extLst>
          </p:cNvPr>
          <p:cNvSpPr/>
          <p:nvPr/>
        </p:nvSpPr>
        <p:spPr>
          <a:xfrm>
            <a:off x="6367411" y="1670805"/>
            <a:ext cx="2505178" cy="1548457"/>
          </a:xfrm>
          <a:prstGeom prst="wedgeRoundRectCallout">
            <a:avLst>
              <a:gd name="adj1" fmla="val -113204"/>
              <a:gd name="adj2" fmla="val 68491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Renseignez toutes les données du formulaire qui est plus simple que le formulaire de demande de financement </a:t>
            </a:r>
          </a:p>
          <a:p>
            <a:r>
              <a:rPr lang="fr-FR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(reportez vous aux diapos explicatives du n° 8 à 14)</a:t>
            </a:r>
          </a:p>
        </p:txBody>
      </p:sp>
    </p:spTree>
    <p:extLst>
      <p:ext uri="{BB962C8B-B14F-4D97-AF65-F5344CB8AC3E}">
        <p14:creationId xmlns:p14="http://schemas.microsoft.com/office/powerpoint/2010/main" val="164224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456" y="202736"/>
            <a:ext cx="8229600" cy="706090"/>
          </a:xfrm>
        </p:spPr>
        <p:txBody>
          <a:bodyPr>
            <a:normAutofit/>
          </a:bodyPr>
          <a:lstStyle/>
          <a:p>
            <a:r>
              <a:rPr lang="fr-FR"/>
              <a:t>Exemple de saisie d’un budget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FCB33AB-095F-4BE0-8CAD-C5B3A61AB7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2094047"/>
            <a:ext cx="1363162" cy="5921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2D52ECA-54C4-4DA8-BD66-F8BFDB101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42" y="1242827"/>
            <a:ext cx="2692438" cy="240364"/>
          </a:xfrm>
          <a:prstGeom prst="rect">
            <a:avLst/>
          </a:prstGeom>
        </p:spPr>
      </p:pic>
      <p:sp>
        <p:nvSpPr>
          <p:cNvPr id="22" name="Rectangle à coins arrondis 11">
            <a:extLst>
              <a:ext uri="{FF2B5EF4-FFF2-40B4-BE49-F238E27FC236}">
                <a16:creationId xmlns:a16="http://schemas.microsoft.com/office/drawing/2014/main" id="{26A18DAE-3648-4053-AE12-2964FCACEBDC}"/>
              </a:ext>
            </a:extLst>
          </p:cNvPr>
          <p:cNvSpPr/>
          <p:nvPr/>
        </p:nvSpPr>
        <p:spPr>
          <a:xfrm>
            <a:off x="6156176" y="385878"/>
            <a:ext cx="2133599" cy="842826"/>
          </a:xfrm>
          <a:prstGeom prst="wedgeRoundRectCallout">
            <a:avLst>
              <a:gd name="adj1" fmla="val -131361"/>
              <a:gd name="adj2" fmla="val 47805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Renseigner le nombre d’année sollicité </a:t>
            </a:r>
            <a:r>
              <a:rPr lang="fr-FR" sz="11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(maximum 4 ANNEE)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0FF3A4D-B5F5-4D6B-A712-4339343C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04" y="5256347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B9DB05D-ECDA-4D68-BED3-E2A9A73AD4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98850"/>
            <a:ext cx="6840760" cy="4657500"/>
          </a:xfrm>
          <a:prstGeom prst="rect">
            <a:avLst/>
          </a:prstGeom>
        </p:spPr>
      </p:pic>
      <p:sp>
        <p:nvSpPr>
          <p:cNvPr id="29" name="Rectangle à coins arrondis 5">
            <a:extLst>
              <a:ext uri="{FF2B5EF4-FFF2-40B4-BE49-F238E27FC236}">
                <a16:creationId xmlns:a16="http://schemas.microsoft.com/office/drawing/2014/main" id="{FD3912A5-E983-472B-956E-EB0B1E106E94}"/>
              </a:ext>
            </a:extLst>
          </p:cNvPr>
          <p:cNvSpPr/>
          <p:nvPr/>
        </p:nvSpPr>
        <p:spPr>
          <a:xfrm>
            <a:off x="87240" y="1251221"/>
            <a:ext cx="1902212" cy="842826"/>
          </a:xfrm>
          <a:prstGeom prst="wedgeRoundRectCallout">
            <a:avLst>
              <a:gd name="adj1" fmla="val 99435"/>
              <a:gd name="adj2" fmla="val 162383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/>
            <a:r>
              <a:rPr lang="fr-FR" sz="1100" u="sng">
                <a:latin typeface="Arial" pitchFamily="34" charset="0"/>
                <a:cs typeface="Arial" pitchFamily="34" charset="0"/>
              </a:rPr>
              <a:t>Vous pouvez solliciter une labellisation pluriannuelle pour votre action </a:t>
            </a:r>
            <a:endParaRPr lang="fr-FR" sz="11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B63D046-DF0F-450B-8DA9-D9940473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2" y="1482850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A5ACA88-3B11-4B3F-B52C-2E349ABBEAE9}"/>
              </a:ext>
            </a:extLst>
          </p:cNvPr>
          <p:cNvSpPr/>
          <p:nvPr/>
        </p:nvSpPr>
        <p:spPr>
          <a:xfrm>
            <a:off x="5438332" y="4558011"/>
            <a:ext cx="3307872" cy="1798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50"/>
              <a:t>Cette section est facultative, si vous ne souhaitez pas renseigner le coût de l'action veuillez saisir le chiffre "1" dans la zone coût de l'action</a:t>
            </a:r>
            <a:r>
              <a:rPr lang="fr-FR" sz="1550" b="1"/>
              <a:t> (cette saisie du chiffre 1 EST OBLIGATOIRE pour garantir la transmission du dossier 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E4A73A1-D228-497F-8FAC-F1414538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07" y="5979919"/>
            <a:ext cx="592089" cy="5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6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déposer un ou plusieurs projets REAAP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627063" algn="l"/>
              </a:tabLst>
            </a:pPr>
            <a:r>
              <a:rPr lang="fr-FR" b="1" i="1">
                <a:latin typeface="Arial"/>
                <a:cs typeface="Arial"/>
              </a:rPr>
              <a:t>	</a:t>
            </a:r>
          </a:p>
          <a:p>
            <a:pPr marL="0" indent="0">
              <a:buNone/>
              <a:tabLst>
                <a:tab pos="627063" algn="l"/>
              </a:tabLst>
            </a:pPr>
            <a:r>
              <a:rPr lang="fr-FR" b="1" i="1">
                <a:solidFill>
                  <a:srgbClr val="8DBC48"/>
                </a:solidFill>
                <a:latin typeface="Arial"/>
                <a:cs typeface="Arial"/>
              </a:rPr>
              <a:t>	Rappel : qu’est-ce qu’un projet REAAP ?</a:t>
            </a:r>
          </a:p>
          <a:p>
            <a:pPr marL="0" indent="0">
              <a:buNone/>
              <a:tabLst>
                <a:tab pos="627063" algn="l"/>
              </a:tabLst>
            </a:pPr>
            <a:endParaRPr lang="fr-FR" sz="1050" b="1" i="1"/>
          </a:p>
          <a:p>
            <a:pPr marL="0" indent="0" algn="just">
              <a:buNone/>
            </a:pPr>
            <a:endParaRPr lang="fr-FR" sz="1300"/>
          </a:p>
          <a:p>
            <a:pPr marL="0" indent="0" algn="just">
              <a:buNone/>
            </a:pPr>
            <a:r>
              <a:rPr lang="fr-FR" sz="1300">
                <a:latin typeface="Arial"/>
                <a:cs typeface="Arial"/>
              </a:rPr>
              <a:t>Un projet PARENTALITE est une suite finalisée d’actions réfléchies et organisées comme un ensemble, dans le but de répondre aux besoins spécifiques identifiés sur un territoire en matière de soutien à la parentalité.</a:t>
            </a:r>
          </a:p>
          <a:p>
            <a:pPr marL="0" indent="0">
              <a:buNone/>
            </a:pPr>
            <a:endParaRPr lang="fr-FR" sz="1000"/>
          </a:p>
          <a:p>
            <a:pPr marL="0" indent="0">
              <a:buNone/>
            </a:pPr>
            <a:r>
              <a:rPr lang="fr-FR" i="1">
                <a:latin typeface="Arial"/>
                <a:cs typeface="Arial"/>
              </a:rPr>
              <a:t>Exemple : </a:t>
            </a:r>
          </a:p>
          <a:p>
            <a:pPr marL="0" indent="0">
              <a:buNone/>
            </a:pPr>
            <a:r>
              <a:rPr lang="fr-FR" sz="1200" i="1">
                <a:latin typeface="Arial"/>
                <a:cs typeface="Arial"/>
              </a:rPr>
              <a:t>Une structure, une collectivité territoriale ETC ..…. porte sur son territoire d’intervention un projet PARENTALITE qui pour sa mise en </a:t>
            </a:r>
          </a:p>
          <a:p>
            <a:pPr marL="0" indent="0" algn="just">
              <a:buNone/>
            </a:pPr>
            <a:endParaRPr lang="fr-FR" sz="1200" i="1"/>
          </a:p>
          <a:p>
            <a:pPr marL="0" indent="0" algn="just">
              <a:buNone/>
            </a:pPr>
            <a:endParaRPr lang="fr-FR" sz="1200" i="1"/>
          </a:p>
          <a:p>
            <a:pPr marL="0" indent="0" algn="just">
              <a:buNone/>
            </a:pPr>
            <a:endParaRPr lang="fr-FR" sz="1200" i="1"/>
          </a:p>
          <a:p>
            <a:pPr marL="0" indent="0" algn="just">
              <a:buNone/>
            </a:pPr>
            <a:r>
              <a:rPr lang="fr-FR" sz="1200" i="1">
                <a:latin typeface="Arial"/>
                <a:cs typeface="Arial"/>
              </a:rPr>
              <a:t>             </a:t>
            </a:r>
            <a:r>
              <a:rPr lang="fr-FR" sz="1200" b="1">
                <a:solidFill>
                  <a:srgbClr val="8DBC48"/>
                </a:solidFill>
                <a:latin typeface="Arial"/>
                <a:cs typeface="Arial"/>
              </a:rPr>
              <a:t>Toute action financée est d’office labellisée et sera géolocalisée dans mon-enfant.fr pour information aux familles </a:t>
            </a:r>
            <a:endParaRPr lang="fr-FR" sz="1200" b="1">
              <a:solidFill>
                <a:srgbClr val="8DBC48"/>
              </a:solidFill>
            </a:endParaRPr>
          </a:p>
          <a:p>
            <a:pPr marL="0" indent="0" algn="just">
              <a:buNone/>
            </a:pPr>
            <a:endParaRPr lang="fr-FR" sz="1200" i="1"/>
          </a:p>
          <a:p>
            <a:pPr marL="0" indent="0">
              <a:buNone/>
            </a:pPr>
            <a:endParaRPr lang="fr-FR"/>
          </a:p>
          <a:p>
            <a:r>
              <a:rPr lang="fr-FR">
                <a:latin typeface="Arial"/>
                <a:cs typeface="Arial"/>
              </a:rPr>
              <a:t>Vous souhaitez déposer plusieurs projets PARENTALITE, vous :</a:t>
            </a:r>
          </a:p>
          <a:p>
            <a:pPr lvl="1"/>
            <a:r>
              <a:rPr lang="fr-FR" sz="1300">
                <a:latin typeface="Arial"/>
                <a:cs typeface="Arial"/>
              </a:rPr>
              <a:t>Complétez et transmettez votre 1</a:t>
            </a:r>
            <a:r>
              <a:rPr lang="fr-FR" sz="1300" baseline="30000">
                <a:latin typeface="Arial"/>
                <a:cs typeface="Arial"/>
              </a:rPr>
              <a:t>ère</a:t>
            </a:r>
            <a:r>
              <a:rPr lang="fr-FR" sz="1300">
                <a:latin typeface="Arial"/>
                <a:cs typeface="Arial"/>
              </a:rPr>
              <a:t> demande</a:t>
            </a:r>
          </a:p>
          <a:p>
            <a:pPr lvl="1"/>
            <a:r>
              <a:rPr lang="fr-FR" sz="1300">
                <a:latin typeface="Arial"/>
                <a:cs typeface="Arial"/>
              </a:rPr>
              <a:t>Créez une nouvelle demande, les données du tiers seront </a:t>
            </a:r>
            <a:r>
              <a:rPr lang="fr-FR" sz="1300" err="1">
                <a:latin typeface="Arial"/>
                <a:cs typeface="Arial"/>
              </a:rPr>
              <a:t>pré-remplies</a:t>
            </a:r>
            <a:r>
              <a:rPr lang="fr-FR" sz="1300">
                <a:latin typeface="Arial"/>
                <a:cs typeface="Arial"/>
              </a:rPr>
              <a:t>, renseignez le projet.</a:t>
            </a:r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4" y="1412776"/>
            <a:ext cx="420714" cy="39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Pense-bête – LONDRES 2014">
            <a:extLst>
              <a:ext uri="{FF2B5EF4-FFF2-40B4-BE49-F238E27FC236}">
                <a16:creationId xmlns:a16="http://schemas.microsoft.com/office/drawing/2014/main" id="{B1696B09-C644-4CD8-ACFC-5AF56BD8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7" y="4149080"/>
            <a:ext cx="435591" cy="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7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CHOISIR SON TELESERVICE : financement / labellisation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/>
              <a:t>❶ </a:t>
            </a:r>
            <a:r>
              <a:rPr lang="fr-FR" sz="1500"/>
              <a:t>Choisir son téléservice</a:t>
            </a:r>
          </a:p>
          <a:p>
            <a:pPr marL="0" indent="0">
              <a:buNone/>
            </a:pPr>
            <a:r>
              <a:rPr lang="fr-FR" sz="1500"/>
              <a:t>	Deux possibilités : </a:t>
            </a:r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9C9B770-2F3E-4798-8800-4D0856D7258D}"/>
              </a:ext>
            </a:extLst>
          </p:cNvPr>
          <p:cNvSpPr/>
          <p:nvPr/>
        </p:nvSpPr>
        <p:spPr>
          <a:xfrm>
            <a:off x="457200" y="2344216"/>
            <a:ext cx="1512167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tx1"/>
                </a:solidFill>
              </a:rPr>
              <a:t>Solliciter une demande de financement</a:t>
            </a:r>
          </a:p>
          <a:p>
            <a:pPr algn="ctr"/>
            <a:r>
              <a:rPr lang="fr-FR" b="1" i="1">
                <a:solidFill>
                  <a:srgbClr val="FF0000"/>
                </a:solidFill>
              </a:rPr>
              <a:t>REAAP 2022</a:t>
            </a:r>
          </a:p>
          <a:p>
            <a:pPr algn="ctr"/>
            <a:r>
              <a:rPr lang="fr-FR" i="1">
                <a:solidFill>
                  <a:srgbClr val="0070C0"/>
                </a:solidFill>
              </a:rPr>
              <a:t>Cliquez ici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18CF3BD-612D-4262-8DDE-AFFE9A288BB0}"/>
              </a:ext>
            </a:extLst>
          </p:cNvPr>
          <p:cNvSpPr/>
          <p:nvPr/>
        </p:nvSpPr>
        <p:spPr>
          <a:xfrm>
            <a:off x="7081936" y="2207407"/>
            <a:ext cx="1512167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solidFill>
                  <a:schemeClr val="tx1"/>
                </a:solidFill>
              </a:rPr>
              <a:t>Solliciter une demande de labellisation</a:t>
            </a:r>
          </a:p>
          <a:p>
            <a:pPr algn="ctr"/>
            <a:r>
              <a:rPr lang="fr-FR" i="1">
                <a:solidFill>
                  <a:srgbClr val="0070C0"/>
                </a:solidFill>
              </a:rPr>
              <a:t>Cliquez ici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8213185-0FC5-48FA-8184-03E3EA261784}"/>
              </a:ext>
            </a:extLst>
          </p:cNvPr>
          <p:cNvSpPr/>
          <p:nvPr/>
        </p:nvSpPr>
        <p:spPr>
          <a:xfrm>
            <a:off x="3779912" y="5301208"/>
            <a:ext cx="5040560" cy="1379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0070C0"/>
                </a:solidFill>
              </a:rPr>
              <a:t>Pourquoi solliciter la labellisation de vos actions </a:t>
            </a:r>
            <a:r>
              <a:rPr lang="fr-FR">
                <a:solidFill>
                  <a:schemeClr val="tx1"/>
                </a:solidFill>
              </a:rPr>
              <a:t>: </a:t>
            </a:r>
            <a:r>
              <a:rPr lang="fr-FR" sz="1600">
                <a:solidFill>
                  <a:schemeClr val="tx1"/>
                </a:solidFill>
              </a:rPr>
              <a:t>Pour valoriser votre démarche auprès des parents et mieux communiquer auprès des familles  </a:t>
            </a:r>
            <a:r>
              <a:rPr lang="fr-FR" sz="1400">
                <a:solidFill>
                  <a:schemeClr val="tx1"/>
                </a:solidFill>
              </a:rPr>
              <a:t>(toute action labellisée sera promue dans monenfant.fr)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601F60-0AE3-442B-A88D-0E4ADB39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240" y="2035870"/>
            <a:ext cx="4804294" cy="3352996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2D7F2BC-01E6-43A7-9ADE-FBC1DEF7867C}"/>
              </a:ext>
            </a:extLst>
          </p:cNvPr>
          <p:cNvCxnSpPr/>
          <p:nvPr/>
        </p:nvCxnSpPr>
        <p:spPr>
          <a:xfrm flipH="1">
            <a:off x="5133930" y="4226576"/>
            <a:ext cx="2664296" cy="72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7E2A6EC-AF4A-460B-A65D-D2E2DC2A34F2}"/>
              </a:ext>
            </a:extLst>
          </p:cNvPr>
          <p:cNvCxnSpPr>
            <a:cxnSpLocks/>
          </p:cNvCxnSpPr>
          <p:nvPr/>
        </p:nvCxnSpPr>
        <p:spPr>
          <a:xfrm>
            <a:off x="1686508" y="4246862"/>
            <a:ext cx="3447422" cy="34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0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Information Générales : à lire attentivement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/>
              <a:t>❶ </a:t>
            </a:r>
            <a:r>
              <a:rPr lang="fr-FR" sz="1500"/>
              <a:t>Choisir sa Caf</a:t>
            </a:r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endParaRPr lang="fr-FR" sz="1500"/>
          </a:p>
          <a:p>
            <a:pPr marL="0" indent="0">
              <a:buNone/>
            </a:pPr>
            <a:r>
              <a:rPr lang="fr-FR" sz="1500"/>
              <a:t>❷ Prendre connaissance du </a:t>
            </a:r>
            <a:r>
              <a:rPr lang="fr-FR" sz="1500" b="1" u="sng">
                <a:solidFill>
                  <a:srgbClr val="8DBC48"/>
                </a:solidFill>
              </a:rPr>
              <a:t>préambule</a:t>
            </a:r>
          </a:p>
          <a:p>
            <a:pPr marL="0" indent="0" defTabSz="446088">
              <a:buNone/>
            </a:pPr>
            <a:r>
              <a:rPr lang="fr-FR" sz="1500"/>
              <a:t>	</a:t>
            </a:r>
          </a:p>
          <a:p>
            <a:pPr marL="0" indent="0" defTabSz="627063">
              <a:buNone/>
            </a:pPr>
            <a:r>
              <a:rPr lang="fr-FR" sz="1500"/>
              <a:t>Il contient :</a:t>
            </a:r>
          </a:p>
          <a:p>
            <a:pPr defTabSz="627063"/>
            <a:r>
              <a:rPr lang="fr-FR"/>
              <a:t>Les modalités d’organisation de</a:t>
            </a:r>
          </a:p>
          <a:p>
            <a:pPr marL="0" indent="0" defTabSz="627063">
              <a:buNone/>
            </a:pPr>
            <a:r>
              <a:rPr lang="fr-FR"/>
              <a:t>       l’appel à projet dans votre département</a:t>
            </a:r>
          </a:p>
          <a:p>
            <a:pPr defTabSz="627063"/>
            <a:r>
              <a:rPr lang="fr-FR"/>
              <a:t>La charte nationale des REAAP </a:t>
            </a:r>
          </a:p>
          <a:p>
            <a:pPr defTabSz="627063">
              <a:tabLst>
                <a:tab pos="361950" algn="l"/>
              </a:tabLst>
            </a:pPr>
            <a:r>
              <a:rPr lang="fr-FR"/>
              <a:t>	Le référentiel de financement</a:t>
            </a:r>
          </a:p>
          <a:p>
            <a:pPr defTabSz="627063"/>
            <a:r>
              <a:rPr lang="fr-FR"/>
              <a:t>La charte de la Laïcité</a:t>
            </a:r>
          </a:p>
          <a:p>
            <a:pPr marL="0" indent="0" defTabSz="627063">
              <a:buNone/>
            </a:pPr>
            <a:endParaRPr lang="fr-FR" sz="1500"/>
          </a:p>
          <a:p>
            <a:pPr marL="446088" indent="0">
              <a:buNone/>
            </a:pPr>
            <a:r>
              <a:rPr lang="fr-FR" i="1"/>
              <a:t>Pour passer d’une étape </a:t>
            </a:r>
          </a:p>
          <a:p>
            <a:pPr marL="446088" indent="0">
              <a:buNone/>
            </a:pPr>
            <a:r>
              <a:rPr lang="fr-FR" i="1"/>
              <a:t>à l’autre, vous devez </a:t>
            </a:r>
          </a:p>
          <a:p>
            <a:pPr marL="446088" indent="0">
              <a:buNone/>
            </a:pPr>
            <a:r>
              <a:rPr lang="fr-FR" i="1"/>
              <a:t>utiliser les icônes</a:t>
            </a:r>
          </a:p>
          <a:p>
            <a:pPr marL="446088" indent="0">
              <a:buNone/>
            </a:pPr>
            <a:r>
              <a:rPr lang="fr-FR" i="1"/>
              <a:t>« Précédent » ou « Suivant ».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10" name="Picture 2" descr="Pense-bête – LONDRES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14267"/>
            <a:ext cx="435591" cy="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37195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0617ED-0B7C-47E7-BBEA-A5784E5C0D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22341"/>
            <a:ext cx="4447468" cy="20798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FDB1F8-C807-4740-A691-A30F51BB00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02" y="1712820"/>
            <a:ext cx="3612356" cy="107226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96E7A95-D90C-4AF3-AF3B-81931BBDE768}"/>
              </a:ext>
            </a:extLst>
          </p:cNvPr>
          <p:cNvCxnSpPr/>
          <p:nvPr/>
        </p:nvCxnSpPr>
        <p:spPr>
          <a:xfrm>
            <a:off x="2051720" y="1556792"/>
            <a:ext cx="115212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3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1</a:t>
            </a:r>
            <a:r>
              <a:rPr lang="fr-FR" b="1" baseline="30000"/>
              <a:t>er</a:t>
            </a:r>
            <a:r>
              <a:rPr lang="fr-FR" b="1"/>
              <a:t> CAS DE FIGURE </a:t>
            </a:r>
            <a:r>
              <a:rPr lang="fr-FR"/>
              <a:t>: Je sollicite une demande de financement projet PARENTALITE ou Action REAAP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100"/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❸  </a:t>
            </a:r>
            <a:r>
              <a:rPr lang="fr-FR" b="1">
                <a:solidFill>
                  <a:srgbClr val="8DBC48"/>
                </a:solidFill>
              </a:rPr>
              <a:t>Critères d’éligibilité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Répondre aux questions pour vérifier si vous êtes éligibles au financement d’un projet PARENTALITE.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Si le message suivant s’affiche pour indiquer que vous n’êtes pas éligible, il n’est pas utile de poursuivre votre saisie</a:t>
            </a:r>
            <a:r>
              <a:rPr lang="fr-FR" sz="1000"/>
              <a:t>.</a:t>
            </a:r>
            <a:r>
              <a:rPr lang="fr-FR" sz="1000" i="1">
                <a:solidFill>
                  <a:schemeClr val="accent1">
                    <a:lumMod val="75000"/>
                  </a:schemeClr>
                </a:solidFill>
              </a:rPr>
              <a:t> (Vous pouvez prendre contact avec votre CAF en adressant un message à votre interlocuteur de la CAF via une adresse mail disponible dans la rubrique AIDE SUR LE SITE du présent portail). 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endParaRPr lang="fr-FR"/>
          </a:p>
          <a:p>
            <a:pPr marL="0" indent="0">
              <a:buNone/>
              <a:tabLst>
                <a:tab pos="361950" algn="l"/>
              </a:tabLst>
            </a:pPr>
            <a:r>
              <a:rPr lang="fr-FR">
                <a:latin typeface="Calibri"/>
                <a:cs typeface="Calibri"/>
              </a:rPr>
              <a:t>❹</a:t>
            </a:r>
            <a:r>
              <a:rPr lang="fr-FR" b="1">
                <a:solidFill>
                  <a:srgbClr val="8DBC48"/>
                </a:solidFill>
                <a:latin typeface="Calibri"/>
                <a:cs typeface="Calibri"/>
              </a:rPr>
              <a:t>  </a:t>
            </a:r>
            <a:r>
              <a:rPr lang="fr-FR" b="1">
                <a:solidFill>
                  <a:srgbClr val="8DBC48"/>
                </a:solidFill>
              </a:rPr>
              <a:t>Votre tiers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fr-FR"/>
              <a:t>Renseigner ou vérifier les données du tiers (cf. page 22 du guide usager)</a:t>
            </a:r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800"/>
          </a:p>
          <a:p>
            <a:pPr marL="0" indent="0">
              <a:buNone/>
              <a:tabLst>
                <a:tab pos="361950" algn="l"/>
              </a:tabLst>
            </a:pPr>
            <a:endParaRPr lang="fr-FR" sz="1300" i="1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56DABA-ED99-46EA-8B33-7C7EF202A67D}"/>
              </a:ext>
            </a:extLst>
          </p:cNvPr>
          <p:cNvSpPr/>
          <p:nvPr/>
        </p:nvSpPr>
        <p:spPr>
          <a:xfrm>
            <a:off x="2601300" y="3068960"/>
            <a:ext cx="854576" cy="464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8EE61F-B1BA-459B-9480-5AC73A335D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4427984" y="5092556"/>
            <a:ext cx="3602568" cy="1092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22A851-47F6-4313-A515-C0066EED02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67286"/>
            <a:ext cx="5400600" cy="259228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5FD79C7-423F-4719-8036-2410F738DD91}"/>
              </a:ext>
            </a:extLst>
          </p:cNvPr>
          <p:cNvSpPr/>
          <p:nvPr/>
        </p:nvSpPr>
        <p:spPr>
          <a:xfrm>
            <a:off x="2459255" y="1770893"/>
            <a:ext cx="854576" cy="464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Dossier de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9" y="1124744"/>
            <a:ext cx="857781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❺ </a:t>
            </a:r>
            <a:r>
              <a:rPr lang="fr-FR" b="1" u="sng">
                <a:solidFill>
                  <a:srgbClr val="8DBC48"/>
                </a:solidFill>
              </a:rPr>
              <a:t>Renseigner les données du formulaire de demande</a:t>
            </a:r>
          </a:p>
          <a:p>
            <a:pPr marL="0" indent="0">
              <a:buNone/>
            </a:pPr>
            <a:endParaRPr lang="fr-FR" u="sng"/>
          </a:p>
          <a:p>
            <a:pPr>
              <a:buFontTx/>
              <a:buChar char="-"/>
            </a:pPr>
            <a:r>
              <a:rPr lang="fr-FR" b="1"/>
              <a:t>Intitulé du projet PARENTALITE</a:t>
            </a:r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r>
              <a:rPr lang="fr-FR"/>
              <a:t>Vous pouvez déposer un projet PARENTALITE qui compte plusieurs actions différentes </a:t>
            </a:r>
          </a:p>
          <a:p>
            <a:pPr marL="0" indent="0">
              <a:buNone/>
            </a:pPr>
            <a:r>
              <a:rPr lang="fr-FR"/>
              <a:t>	Exemple : une action groupe de parole, une action parents enfants, une conférence débat etc... </a:t>
            </a:r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r>
              <a:rPr lang="fr-FR" b="1"/>
              <a:t>Si tel est le cas précisez l’intitulé de votre PROJET </a:t>
            </a: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100" b="1" i="1">
                <a:solidFill>
                  <a:srgbClr val="FF0000"/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fr-FR" sz="1100" b="1" i="1">
                <a:solidFill>
                  <a:srgbClr val="FF0000"/>
                </a:solidFill>
              </a:rPr>
              <a:t>                  </a:t>
            </a:r>
          </a:p>
          <a:p>
            <a:pPr marL="0" indent="0">
              <a:buNone/>
            </a:pPr>
            <a:endParaRPr lang="fr-FR" sz="1100" b="1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i="1">
                <a:solidFill>
                  <a:srgbClr val="FF0000"/>
                </a:solidFill>
              </a:rPr>
              <a:t>                Si vous déposez une demande de financement pour une seule action, indiquez ici l’intitulé de             </a:t>
            </a:r>
            <a:br>
              <a:rPr lang="fr-FR" b="1" i="1">
                <a:solidFill>
                  <a:srgbClr val="FF0000"/>
                </a:solidFill>
              </a:rPr>
            </a:br>
            <a:r>
              <a:rPr lang="fr-FR" b="1" i="1">
                <a:solidFill>
                  <a:srgbClr val="FF0000"/>
                </a:solidFill>
              </a:rPr>
              <a:t>                l’action </a:t>
            </a:r>
            <a:endParaRPr lang="fr-FR" i="1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3B6B92-0EA3-4BF3-A83B-459FA08360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5"/>
          <a:stretch/>
        </p:blipFill>
        <p:spPr>
          <a:xfrm>
            <a:off x="457200" y="3378719"/>
            <a:ext cx="5194920" cy="2125023"/>
          </a:xfrm>
          <a:prstGeom prst="rect">
            <a:avLst/>
          </a:prstGeom>
        </p:spPr>
      </p:pic>
      <p:pic>
        <p:nvPicPr>
          <p:cNvPr id="12" name="Picture 2" descr="Pense-bête – LONDRES 2014">
            <a:extLst>
              <a:ext uri="{FF2B5EF4-FFF2-40B4-BE49-F238E27FC236}">
                <a16:creationId xmlns:a16="http://schemas.microsoft.com/office/drawing/2014/main" id="{CC45698F-4E41-49B3-8D32-B5342F23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97096"/>
            <a:ext cx="435591" cy="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987E041-BB51-4863-9B5F-C3C61864EA18}"/>
              </a:ext>
            </a:extLst>
          </p:cNvPr>
          <p:cNvCxnSpPr/>
          <p:nvPr/>
        </p:nvCxnSpPr>
        <p:spPr>
          <a:xfrm flipH="1" flipV="1">
            <a:off x="3851920" y="5298744"/>
            <a:ext cx="352839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4FB2B6E4-28EE-469F-B7BB-3A12D524E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32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04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Dossier de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❺ </a:t>
            </a:r>
            <a:r>
              <a:rPr lang="fr-FR" b="1" u="sng">
                <a:solidFill>
                  <a:srgbClr val="8DBC48"/>
                </a:solidFill>
              </a:rPr>
              <a:t>Renseigner les données du formulaire de demande</a:t>
            </a:r>
          </a:p>
          <a:p>
            <a:pPr marL="0" indent="0">
              <a:buNone/>
            </a:pPr>
            <a:endParaRPr lang="fr-FR" u="sng"/>
          </a:p>
          <a:p>
            <a:pPr>
              <a:buFontTx/>
              <a:buChar char="-"/>
            </a:pPr>
            <a:r>
              <a:rPr lang="fr-FR" b="1"/>
              <a:t>Informations complémentaires sur le gestionnaire </a:t>
            </a:r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>
              <a:buFontTx/>
              <a:buChar char="-"/>
            </a:pPr>
            <a:endParaRPr lang="fr-FR" b="1"/>
          </a:p>
          <a:p>
            <a:pPr marL="0" indent="0">
              <a:buNone/>
            </a:pPr>
            <a:r>
              <a:rPr lang="fr-FR" sz="1100">
                <a:solidFill>
                  <a:srgbClr val="FF0000"/>
                </a:solidFill>
              </a:rPr>
              <a:t>       Attention tout champ avec une étoile ROUGE  </a:t>
            </a:r>
          </a:p>
          <a:p>
            <a:pPr marL="0" indent="0">
              <a:buNone/>
            </a:pPr>
            <a:r>
              <a:rPr lang="fr-FR" sz="1100">
                <a:solidFill>
                  <a:srgbClr val="FF0000"/>
                </a:solidFill>
              </a:rPr>
              <a:t>est un champ obligatoire </a:t>
            </a:r>
          </a:p>
          <a:p>
            <a:pPr marL="0" indent="0">
              <a:buNone/>
            </a:pPr>
            <a:endParaRPr lang="fr-FR" sz="1100" i="1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5" name="Picture 2" descr="Pense-bête – LONDRES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5" y="5734497"/>
            <a:ext cx="435591" cy="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17BC9E-B84F-41D6-8CEC-3277A49B78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" y="2013783"/>
            <a:ext cx="6048672" cy="3406497"/>
          </a:xfrm>
          <a:prstGeom prst="rect">
            <a:avLst/>
          </a:prstGeom>
        </p:spPr>
      </p:pic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id="{32951CCB-7702-438C-805C-8BB78C10AF18}"/>
              </a:ext>
            </a:extLst>
          </p:cNvPr>
          <p:cNvSpPr/>
          <p:nvPr/>
        </p:nvSpPr>
        <p:spPr>
          <a:xfrm>
            <a:off x="6542360" y="404664"/>
            <a:ext cx="2065940" cy="1152128"/>
          </a:xfrm>
          <a:prstGeom prst="wedgeRoundRectCallout">
            <a:avLst>
              <a:gd name="adj1" fmla="val -69519"/>
              <a:gd name="adj2" fmla="val 165158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Type de structure  : utiliser le menu déroulant pour sélectionner le type de structure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AC7D3D-A3FD-4FFB-BEC1-70E86D97F6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67" y="1687310"/>
            <a:ext cx="2316480" cy="1483995"/>
          </a:xfrm>
          <a:prstGeom prst="rect">
            <a:avLst/>
          </a:prstGeom>
        </p:spPr>
      </p:pic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973BB614-72CD-49FC-A401-15A09C171EE3}"/>
              </a:ext>
            </a:extLst>
          </p:cNvPr>
          <p:cNvSpPr/>
          <p:nvPr/>
        </p:nvSpPr>
        <p:spPr>
          <a:xfrm>
            <a:off x="5004048" y="4521946"/>
            <a:ext cx="3960440" cy="1297488"/>
          </a:xfrm>
          <a:prstGeom prst="wedgeRoundRectCallout">
            <a:avLst>
              <a:gd name="adj1" fmla="val -86555"/>
              <a:gd name="adj2" fmla="val -81825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Renseigner le(s) nom(s) prénom et coordonnées du responsable et du référent du projet REAAP</a:t>
            </a:r>
          </a:p>
        </p:txBody>
      </p:sp>
    </p:spTree>
    <p:extLst>
      <p:ext uri="{BB962C8B-B14F-4D97-AF65-F5344CB8AC3E}">
        <p14:creationId xmlns:p14="http://schemas.microsoft.com/office/powerpoint/2010/main" val="271533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Description du projet PARENTALITE de votre structure </a:t>
            </a:r>
            <a:endParaRPr lang="fr-FR" u="none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7379FDD-9F66-4100-A3F3-B3C781F5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95" y="616917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05B77D-89AA-45C4-8EA6-939FB70868D4}"/>
              </a:ext>
            </a:extLst>
          </p:cNvPr>
          <p:cNvSpPr/>
          <p:nvPr/>
        </p:nvSpPr>
        <p:spPr>
          <a:xfrm>
            <a:off x="323528" y="980728"/>
            <a:ext cx="6534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/>
              <a:t>❺</a:t>
            </a:r>
            <a:r>
              <a:rPr lang="fr-FR" sz="1400"/>
              <a:t> </a:t>
            </a:r>
            <a:r>
              <a:rPr lang="fr-FR" sz="1400" b="1" u="sng">
                <a:solidFill>
                  <a:srgbClr val="8DBC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Renseigner les données du formulaire de demande</a:t>
            </a:r>
          </a:p>
          <a:p>
            <a:endParaRPr lang="fr-FR" u="sng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DCE15D-1B4C-4DD0-B7C9-081AF1532A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5054" y="1474752"/>
            <a:ext cx="6276979" cy="3267663"/>
          </a:xfrm>
          <a:prstGeom prst="rect">
            <a:avLst/>
          </a:prstGeom>
        </p:spPr>
      </p:pic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46E47CD3-FC47-40CB-B518-0E0068CF305A}"/>
              </a:ext>
            </a:extLst>
          </p:cNvPr>
          <p:cNvSpPr/>
          <p:nvPr/>
        </p:nvSpPr>
        <p:spPr>
          <a:xfrm>
            <a:off x="6840659" y="1273115"/>
            <a:ext cx="2232248" cy="1352150"/>
          </a:xfrm>
          <a:prstGeom prst="wedgeRoundRectCallout">
            <a:avLst>
              <a:gd name="adj1" fmla="val -146206"/>
              <a:gd name="adj2" fmla="val 15697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Préciser la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genèse du projet, </a:t>
            </a:r>
            <a:r>
              <a:rPr lang="fr-FR" sz="1200">
                <a:latin typeface="Arial" pitchFamily="34" charset="0"/>
                <a:cs typeface="Arial" pitchFamily="34" charset="0"/>
              </a:rPr>
              <a:t>Décrire les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constats et besoins identifiés </a:t>
            </a:r>
            <a:r>
              <a:rPr lang="fr-FR" sz="1200">
                <a:latin typeface="Arial" pitchFamily="34" charset="0"/>
                <a:cs typeface="Arial" pitchFamily="34" charset="0"/>
              </a:rPr>
              <a:t>Qu’existe-t-il déjà sur le territoire ? Quels sont les manques ? etc.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6">
            <a:extLst>
              <a:ext uri="{FF2B5EF4-FFF2-40B4-BE49-F238E27FC236}">
                <a16:creationId xmlns:a16="http://schemas.microsoft.com/office/drawing/2014/main" id="{10CC958C-3DFF-413B-A624-C4E6BC2C5826}"/>
              </a:ext>
            </a:extLst>
          </p:cNvPr>
          <p:cNvSpPr/>
          <p:nvPr/>
        </p:nvSpPr>
        <p:spPr>
          <a:xfrm>
            <a:off x="6357240" y="3108584"/>
            <a:ext cx="2592288" cy="1451336"/>
          </a:xfrm>
          <a:prstGeom prst="wedgeRoundRectCallout">
            <a:avLst>
              <a:gd name="adj1" fmla="val -140449"/>
              <a:gd name="adj2" fmla="val -32593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Quels sont les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objectifs</a:t>
            </a:r>
            <a:r>
              <a:rPr lang="fr-FR" sz="1200">
                <a:latin typeface="Arial" pitchFamily="34" charset="0"/>
                <a:cs typeface="Arial" pitchFamily="34" charset="0"/>
              </a:rPr>
              <a:t> du projet en lien avec le projet de votre structure ? </a:t>
            </a:r>
          </a:p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Décrivez votre projet global </a:t>
            </a:r>
          </a:p>
          <a:p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7">
            <a:extLst>
              <a:ext uri="{FF2B5EF4-FFF2-40B4-BE49-F238E27FC236}">
                <a16:creationId xmlns:a16="http://schemas.microsoft.com/office/drawing/2014/main" id="{F33615A6-6AA4-42AF-ACFE-B4FEA78F53AB}"/>
              </a:ext>
            </a:extLst>
          </p:cNvPr>
          <p:cNvSpPr/>
          <p:nvPr/>
        </p:nvSpPr>
        <p:spPr>
          <a:xfrm>
            <a:off x="4733357" y="5013894"/>
            <a:ext cx="4249286" cy="1667276"/>
          </a:xfrm>
          <a:prstGeom prst="wedgeRoundRectCallout">
            <a:avLst>
              <a:gd name="adj1" fmla="val -98289"/>
              <a:gd name="adj2" fmla="val -111123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votre projet se décline en plusieurs actions, indiquez ici le nombre d’actions pour lesquelles vous souhaitez solliciter une demande de financement</a:t>
            </a:r>
            <a:r>
              <a:rPr lang="fr-FR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nombre d’actions est limité à 5   </a:t>
            </a:r>
          </a:p>
          <a:p>
            <a:endParaRPr lang="fr-FR" sz="1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Vous décrirez par la suite autant d’actions que vous aurez déclarées   </a:t>
            </a:r>
          </a:p>
          <a:p>
            <a:r>
              <a:rPr lang="fr-FR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1" name="Rectangle à coins arrondis 16">
            <a:extLst>
              <a:ext uri="{FF2B5EF4-FFF2-40B4-BE49-F238E27FC236}">
                <a16:creationId xmlns:a16="http://schemas.microsoft.com/office/drawing/2014/main" id="{B62094CE-749B-401C-AB52-D17D7B0EBDCC}"/>
              </a:ext>
            </a:extLst>
          </p:cNvPr>
          <p:cNvSpPr/>
          <p:nvPr/>
        </p:nvSpPr>
        <p:spPr>
          <a:xfrm>
            <a:off x="1558029" y="5665120"/>
            <a:ext cx="2592287" cy="1008112"/>
          </a:xfrm>
          <a:prstGeom prst="wedgeRoundRectCallout">
            <a:avLst>
              <a:gd name="adj1" fmla="val -1176"/>
              <a:gd name="adj2" fmla="val -173552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>
                <a:latin typeface="Arial" pitchFamily="34" charset="0"/>
                <a:cs typeface="Arial" pitchFamily="34" charset="0"/>
              </a:rPr>
              <a:t>Précisez le </a:t>
            </a:r>
            <a:r>
              <a:rPr lang="fr-FR" sz="1200" b="1">
                <a:solidFill>
                  <a:srgbClr val="8DBC48"/>
                </a:solidFill>
                <a:latin typeface="Arial" pitchFamily="34" charset="0"/>
                <a:cs typeface="Arial" pitchFamily="34" charset="0"/>
              </a:rPr>
              <a:t>montant total  sollicité </a:t>
            </a:r>
            <a:r>
              <a:rPr lang="fr-FR" sz="1200" u="sng">
                <a:latin typeface="Arial" pitchFamily="34" charset="0"/>
                <a:cs typeface="Arial" pitchFamily="34" charset="0"/>
              </a:rPr>
              <a:t>pour l’ensemble des actions PARENTALITE </a:t>
            </a:r>
            <a:r>
              <a:rPr lang="fr-FR" sz="12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(tous financeurs) </a:t>
            </a:r>
            <a:r>
              <a:rPr lang="fr-FR" sz="1200">
                <a:latin typeface="Arial" pitchFamily="34" charset="0"/>
                <a:cs typeface="Arial" pitchFamily="34" charset="0"/>
              </a:rPr>
              <a:t>que vous présentez pour votre projet.</a:t>
            </a:r>
            <a:endParaRPr lang="fr-F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68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9A1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A534E9C446C4590F03A48DEDE20A2" ma:contentTypeVersion="13" ma:contentTypeDescription="Crée un document." ma:contentTypeScope="" ma:versionID="5453df8ed2fa003ccd353a0b352c8f2b">
  <xsd:schema xmlns:xsd="http://www.w3.org/2001/XMLSchema" xmlns:xs="http://www.w3.org/2001/XMLSchema" xmlns:p="http://schemas.microsoft.com/office/2006/metadata/properties" xmlns:ns2="4fbe0ee7-72ec-43f9-a1ba-ba24e8e2a0cc" xmlns:ns3="31f7ba75-9750-4918-868d-34a86808ba41" targetNamespace="http://schemas.microsoft.com/office/2006/metadata/properties" ma:root="true" ma:fieldsID="6755857affdccd97ed46a7172017d20c" ns2:_="" ns3:_="">
    <xsd:import namespace="4fbe0ee7-72ec-43f9-a1ba-ba24e8e2a0cc"/>
    <xsd:import namespace="31f7ba75-9750-4918-868d-34a86808b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0ee7-72ec-43f9-a1ba-ba24e8e2a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7ba75-9750-4918-868d-34a86808b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4bd89ae-456e-41c8-bf32-305e31b566d6}" ma:internalName="TaxCatchAll" ma:showField="CatchAllData" ma:web="31f7ba75-9750-4918-868d-34a86808b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f7ba75-9750-4918-868d-34a86808ba41">
      <UserInfo>
        <DisplayName>Yasmine LOGEZ 811</DisplayName>
        <AccountId>287</AccountId>
        <AccountType/>
      </UserInfo>
      <UserInfo>
        <DisplayName>Jean-Sylvestre ROYET 811</DisplayName>
        <AccountId>364</AccountId>
        <AccountType/>
      </UserInfo>
    </SharedWithUsers>
    <TaxCatchAll xmlns="31f7ba75-9750-4918-868d-34a86808ba41" xsi:nil="true"/>
    <lcf76f155ced4ddcb4097134ff3c332f xmlns="4fbe0ee7-72ec-43f9-a1ba-ba24e8e2a0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A6226-205A-42E1-ACE4-9B1BAB857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e0ee7-72ec-43f9-a1ba-ba24e8e2a0cc"/>
    <ds:schemaRef ds:uri="31f7ba75-9750-4918-868d-34a86808b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93E9D7-BB0A-4622-97AC-8045E123B615}">
  <ds:schemaRefs>
    <ds:schemaRef ds:uri="31f7ba75-9750-4918-868d-34a86808ba41"/>
    <ds:schemaRef ds:uri="41498e72-0edc-4a1c-b2f1-15c5ea354dd0"/>
    <ds:schemaRef ds:uri="6112f56e-b983-453c-b728-4346bb75b7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fbe0ee7-72ec-43f9-a1ba-ba24e8e2a0cc"/>
  </ds:schemaRefs>
</ds:datastoreItem>
</file>

<file path=customXml/itemProps3.xml><?xml version="1.0" encoding="utf-8"?>
<ds:datastoreItem xmlns:ds="http://schemas.openxmlformats.org/officeDocument/2006/customXml" ds:itemID="{1DF87884-4385-4AA9-8909-2DD074E31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1951</Words>
  <Application>Microsoft Office PowerPoint</Application>
  <PresentationFormat>Affichage à l'écran (4:3)</PresentationFormat>
  <Paragraphs>364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Thème Office</vt:lpstr>
      <vt:lpstr>Présentation PowerPoint</vt:lpstr>
      <vt:lpstr>Lexique : à lire avant de commencer</vt:lpstr>
      <vt:lpstr>Comment déposer un ou plusieurs projets REAAP ?</vt:lpstr>
      <vt:lpstr>CHOISIR SON TELESERVICE : financement / labellisation</vt:lpstr>
      <vt:lpstr>Information Générales : à lire attentivement</vt:lpstr>
      <vt:lpstr>1er CAS DE FIGURE : Je sollicite une demande de financement projet PARENTALITE ou Action REAAP</vt:lpstr>
      <vt:lpstr>Dossier de demande</vt:lpstr>
      <vt:lpstr>Dossier de demande</vt:lpstr>
      <vt:lpstr>Description du projet PARENTALITE de votre structure </vt:lpstr>
      <vt:lpstr>Description DE L’ACTION 1 du projet PARENTALITE de votre structure </vt:lpstr>
      <vt:lpstr>Description DE L’ACTION 1 du projet PARENTALITE de votre structure </vt:lpstr>
      <vt:lpstr>Localisation de l’action (si l’action est communale)</vt:lpstr>
      <vt:lpstr>Localisation de l’action (si l’action départementale ou intercommunale)</vt:lpstr>
      <vt:lpstr>Modalités de mises en œuvre</vt:lpstr>
      <vt:lpstr>Description DE L’ACTION 2-3-4-5 du projet PARENTALITE de votre structure </vt:lpstr>
      <vt:lpstr>Qui sont les animateurs de ou des actions REEAP  ?</vt:lpstr>
      <vt:lpstr>Qui sont les prestataires de ou des actions REEAP  ?</vt:lpstr>
      <vt:lpstr>Budget prévisionnel de l’action ou de projet PARENTALITE </vt:lpstr>
      <vt:lpstr>Exemple de saisie d’un budget</vt:lpstr>
      <vt:lpstr>ATTENTION une NOUVELLE ZONE à saisir au niveau du budget </vt:lpstr>
      <vt:lpstr>2ème CAS DE FIGURE : Je réponds à une demande de labellisation</vt:lpstr>
      <vt:lpstr>Dossier de demande de labellisation </vt:lpstr>
      <vt:lpstr>Exemple de saisie d’un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Gicquel Véronique</dc:creator>
  <cp:lastModifiedBy>Laurence RABEC 141</cp:lastModifiedBy>
  <cp:revision>5</cp:revision>
  <cp:lastPrinted>2021-11-19T08:56:34Z</cp:lastPrinted>
  <dcterms:created xsi:type="dcterms:W3CDTF">2015-03-25T09:14:55Z</dcterms:created>
  <dcterms:modified xsi:type="dcterms:W3CDTF">2022-11-24T07:54:00Z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0x010100C52A534E9C446C4590F03A48DEDE20A2</vt:lpwstr>
  </property>
</Properties>
</file>